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4"/>
  </p:sldMasterIdLst>
  <p:notesMasterIdLst>
    <p:notesMasterId r:id="rId41"/>
  </p:notesMasterIdLst>
  <p:handoutMasterIdLst>
    <p:handoutMasterId r:id="rId42"/>
  </p:handoutMasterIdLst>
  <p:sldIdLst>
    <p:sldId id="2134806516" r:id="rId5"/>
    <p:sldId id="2134806517" r:id="rId6"/>
    <p:sldId id="2147479159" r:id="rId7"/>
    <p:sldId id="2147479160" r:id="rId8"/>
    <p:sldId id="2147479161" r:id="rId9"/>
    <p:sldId id="2147479162" r:id="rId10"/>
    <p:sldId id="2147479163" r:id="rId11"/>
    <p:sldId id="2147479164" r:id="rId12"/>
    <p:sldId id="2147479165" r:id="rId13"/>
    <p:sldId id="2147479166" r:id="rId14"/>
    <p:sldId id="2147479167" r:id="rId15"/>
    <p:sldId id="2147479168" r:id="rId16"/>
    <p:sldId id="2147479169" r:id="rId17"/>
    <p:sldId id="2147479170" r:id="rId18"/>
    <p:sldId id="2147479171" r:id="rId19"/>
    <p:sldId id="2147479172" r:id="rId20"/>
    <p:sldId id="2147479173" r:id="rId21"/>
    <p:sldId id="2147479174" r:id="rId22"/>
    <p:sldId id="2147479175" r:id="rId23"/>
    <p:sldId id="2147479176" r:id="rId24"/>
    <p:sldId id="2147479177" r:id="rId25"/>
    <p:sldId id="2147479178" r:id="rId26"/>
    <p:sldId id="2147479179" r:id="rId27"/>
    <p:sldId id="2147479180" r:id="rId28"/>
    <p:sldId id="2147479181" r:id="rId29"/>
    <p:sldId id="2147479182" r:id="rId30"/>
    <p:sldId id="2147479183" r:id="rId31"/>
    <p:sldId id="2147479184" r:id="rId32"/>
    <p:sldId id="2147479185" r:id="rId33"/>
    <p:sldId id="2147479187" r:id="rId34"/>
    <p:sldId id="2147479188" r:id="rId35"/>
    <p:sldId id="2147479189" r:id="rId36"/>
    <p:sldId id="2147479190" r:id="rId37"/>
    <p:sldId id="2147479192" r:id="rId38"/>
    <p:sldId id="2147479193" r:id="rId39"/>
    <p:sldId id="2147479191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8696EBA4-1B12-6345-8389-A53EA9916143}">
          <p14:sldIdLst>
            <p14:sldId id="2134806516"/>
            <p14:sldId id="2134806517"/>
            <p14:sldId id="2147479159"/>
            <p14:sldId id="2147479160"/>
            <p14:sldId id="2147479161"/>
            <p14:sldId id="2147479162"/>
            <p14:sldId id="2147479163"/>
            <p14:sldId id="2147479164"/>
            <p14:sldId id="2147479165"/>
            <p14:sldId id="2147479166"/>
            <p14:sldId id="2147479167"/>
            <p14:sldId id="2147479168"/>
            <p14:sldId id="2147479169"/>
            <p14:sldId id="2147479170"/>
            <p14:sldId id="2147479171"/>
            <p14:sldId id="2147479172"/>
            <p14:sldId id="2147479173"/>
            <p14:sldId id="2147479174"/>
            <p14:sldId id="2147479175"/>
            <p14:sldId id="2147479176"/>
            <p14:sldId id="2147479177"/>
            <p14:sldId id="2147479178"/>
            <p14:sldId id="2147479179"/>
            <p14:sldId id="2147479180"/>
            <p14:sldId id="2147479181"/>
            <p14:sldId id="2147479182"/>
            <p14:sldId id="2147479183"/>
            <p14:sldId id="2147479184"/>
            <p14:sldId id="2147479185"/>
            <p14:sldId id="2147479187"/>
            <p14:sldId id="2147479188"/>
            <p14:sldId id="2147479189"/>
            <p14:sldId id="2147479190"/>
            <p14:sldId id="2147479192"/>
            <p14:sldId id="2147479193"/>
            <p14:sldId id="2147479191"/>
          </p14:sldIdLst>
        </p14:section>
        <p14:section name="Covers" id="{13ABDC4C-3067-A343-ADFD-8D31A559B8E0}">
          <p14:sldIdLst/>
        </p14:section>
        <p14:section name="Contents / Agenda" id="{1569BA12-01E0-1B4F-A2D9-66C7A618A9D8}">
          <p14:sldIdLst/>
        </p14:section>
        <p14:section name="Dividers" id="{8DC0FB0C-EA21-EE44-8AE8-B0842489FE17}">
          <p14:sldIdLst/>
        </p14:section>
        <p14:section name="Content layouts" id="{F90BE988-6113-4F47-A23F-CBF39E418D68}">
          <p14:sldIdLst/>
        </p14:section>
        <p14:section name="Image Layouts" id="{C78F5A13-2914-5E49-8483-8B5345A26DF0}">
          <p14:sldIdLst/>
        </p14:section>
        <p14:section name="Charts and graphs" id="{5620B7A9-0846-EC40-8FDE-40D41BD545D8}">
          <p14:sldIdLst/>
        </p14:section>
        <p14:section name="Tables" id="{62B2A995-7AE1-BC4C-9E74-49823660E647}">
          <p14:sldIdLst/>
        </p14:section>
        <p14:section name="Closing Slide" id="{9CEBC974-04FA-4B47-9EC6-CE31A2EE0F29}">
          <p14:sldIdLst/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D0FE45A-7076-C060-3926-02C230FFCD7B}" name="Gartner, David (Cognizant)" initials="GD(" userId="S::930056@cognizant.com::31109c44-657a-4c1f-917c-0cd2083250d2" providerId="AD"/>
  <p188:author id="{99F93FB6-C18C-5FBA-5487-DBE9A471B604}" name="Jennifer Kelly" initials="JK" userId="c+VufwqJC72uMbGB6Qy3ESl4lWVfVYW4DP6fjOUmpX4=" providerId="None"/>
  <p188:author id="{AFF83BBF-8DC2-56B1-7D97-F4B62A6558D1}" name="Holsinger, Sophie (Contractor)" initials="H(" userId="qSv0elhcSqVZ6Und2jvxKda9UaW6eolhxm7dQQjF6aw=" providerId="None"/>
  <p188:author id="{0DF45BD4-5C8A-2E2D-FEE5-54A7402B3C0A}" name="Michelle Loeb" initials="ML" userId="y5thoKV0uDjaThbJPgxbMhWQvDJapLNicr5yuEWdci8=" providerId="None"/>
  <p188:author id="{561DB6D9-3341-C508-291F-4E7B425C4BEE}" name="La Cascia, Lynne (Cognizant)" initials="L(" userId="XzsV+nJzGmSCzj+6LOZ0MUrq7QBF9d0P2TCBTjMm7P4=" providerId="Non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kki Feuerstein" initials="RF" lastIdx="118" clrIdx="0">
    <p:extLst>
      <p:ext uri="{19B8F6BF-5375-455C-9EA6-DF929625EA0E}">
        <p15:presenceInfo xmlns:p15="http://schemas.microsoft.com/office/powerpoint/2012/main" userId="9696b6c1086d6638" providerId="Windows Live"/>
      </p:ext>
    </p:extLst>
  </p:cmAuthor>
  <p:cmAuthor id="2" name="Alex DiMaio" initials="AD" lastIdx="327" clrIdx="1">
    <p:extLst>
      <p:ext uri="{19B8F6BF-5375-455C-9EA6-DF929625EA0E}">
        <p15:presenceInfo xmlns:p15="http://schemas.microsoft.com/office/powerpoint/2012/main" userId="S::adimaio@tenetpartner.onmicrosoft.com::b1481f74-343d-4e6b-b114-ca2ded61f9f6" providerId="AD"/>
      </p:ext>
    </p:extLst>
  </p:cmAuthor>
  <p:cmAuthor id="3" name="Microsoft Office User" initials="MOU" lastIdx="4" clrIdx="2"/>
  <p:cmAuthor id="4" name="Gartner, David (Cognizant)" initials="GD(" lastIdx="61" clrIdx="3">
    <p:extLst>
      <p:ext uri="{19B8F6BF-5375-455C-9EA6-DF929625EA0E}">
        <p15:presenceInfo xmlns:p15="http://schemas.microsoft.com/office/powerpoint/2012/main" userId="S::930056@cognizant.com::31109c44-657a-4c1f-917c-0cd2083250d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78C4"/>
    <a:srgbClr val="06C7CC"/>
    <a:srgbClr val="91B9E5"/>
    <a:srgbClr val="89F9FC"/>
    <a:srgbClr val="2DB820"/>
    <a:srgbClr val="EAC71D"/>
    <a:srgbClr val="B81E2D"/>
    <a:srgbClr val="424242"/>
    <a:srgbClr val="ECECEC"/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837" autoAdjust="0"/>
    <p:restoredTop sz="96327" autoAdjust="0"/>
  </p:normalViewPr>
  <p:slideViewPr>
    <p:cSldViewPr snapToGrid="0">
      <p:cViewPr>
        <p:scale>
          <a:sx n="100" d="100"/>
          <a:sy n="100" d="100"/>
        </p:scale>
        <p:origin x="216" y="672"/>
      </p:cViewPr>
      <p:guideLst/>
    </p:cSldViewPr>
  </p:slideViewPr>
  <p:outlineViewPr>
    <p:cViewPr>
      <p:scale>
        <a:sx n="33" d="100"/>
        <a:sy n="33" d="100"/>
      </p:scale>
      <p:origin x="0" y="-2000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110" d="100"/>
          <a:sy n="110" d="100"/>
        </p:scale>
        <p:origin x="416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commentAuthors" Target="commentAuthors.xml"/><Relationship Id="rId48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F658FED-51F9-9B45-B597-1E80080F0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8449CD-7629-F94E-AB7C-5B049A15EC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407195-0CC2-A547-89CA-57E183807FCC}" type="datetimeFigureOut">
              <a:rPr lang="en-US" smtClean="0"/>
              <a:t>3/13/24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A1FED8-4762-F94C-A006-546565DF545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831462-D62C-8C42-B544-F3E0E7018AB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F4819-B501-CC4D-93F0-10A4E74E02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1352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00608-096F-0448-BF1C-AC23D45B3CD2}" type="datetimeFigureOut">
              <a:rPr lang="en-US" smtClean="0"/>
              <a:t>3/13/24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9A3903-E1C0-B641-BF09-7903E2AE2EC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7533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1882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3556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663BC2-C113-4DF0-828D-49E1A236C7F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4343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4437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02191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1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71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61602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54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49112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9A3903-E1C0-B641-BF09-7903E2AE2EC7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4930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C5D98D9-078E-1B4D-9B08-C13EF3A05D2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7" t="117"/>
          <a:stretch/>
        </p:blipFill>
        <p:spPr>
          <a:xfrm>
            <a:off x="0" y="-1"/>
            <a:ext cx="12192000" cy="685800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0A7EFB4-CCA6-4E89-9EF6-9F4FE5D53A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42989" y="4187952"/>
            <a:ext cx="4014215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822704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0A57A3A6-0AF3-C54A-8CB5-7EF0565FF32C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042416" y="5289745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bg2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pic>
        <p:nvPicPr>
          <p:cNvPr id="10" name="Logo">
            <a:extLst>
              <a:ext uri="{FF2B5EF4-FFF2-40B4-BE49-F238E27FC236}">
                <a16:creationId xmlns:a16="http://schemas.microsoft.com/office/drawing/2014/main" id="{500EB0FA-ED09-2D45-A504-B05B58FC395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7678" y="381865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256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CF304BD6-DACB-8C40-8FF9-7D9AD2276F41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8"/>
            <a:ext cx="1816531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ADE5300-D6EE-B945-A3F3-F094244958A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tabLst/>
              <a:defRPr sz="105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5">
            <a:extLst>
              <a:ext uri="{FF2B5EF4-FFF2-40B4-BE49-F238E27FC236}">
                <a16:creationId xmlns:a16="http://schemas.microsoft.com/office/drawing/2014/main" id="{683D89A3-7746-6A4C-A4B4-55083AFF42B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40623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 userDrawn="1">
          <p15:clr>
            <a:srgbClr val="FBAE40"/>
          </p15:clr>
        </p15:guide>
        <p15:guide id="4" pos="710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per head, sub head, footnote - dar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85BFD73C-FDB7-EA40-835B-AC533361A9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04956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94C77B6-AAD6-F647-8C6E-86BBA9A120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956CCA1-9C74-CA46-A5B7-7587CB64531B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457200" y="992028"/>
            <a:ext cx="10808207" cy="461068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subhead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C2AE54E8-458B-5C4F-B54B-1C227C4EA63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826FEF70-CE92-7B4E-BF8A-A311E29D33D1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457200" y="310896"/>
            <a:ext cx="10820400" cy="2286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05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super head</a:t>
            </a:r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E3B7DA40-15F3-AF49-ABF8-C4C1FBC131D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1401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90BDC89-ADC1-D243-9AED-87C420EB13D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C3714E0-F154-3C48-95D7-D6542B904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16531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7A55FE01-A547-E549-9FD2-968ECC91D0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BE086D4D-AE0E-994F-85B0-5741E544EE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2DF8DBFC-CC24-C840-A172-2ADB2181C537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Content Placeholder 7">
            <a:extLst>
              <a:ext uri="{FF2B5EF4-FFF2-40B4-BE49-F238E27FC236}">
                <a16:creationId xmlns:a16="http://schemas.microsoft.com/office/drawing/2014/main" id="{2BBEF564-80F0-B040-A31B-AA3B0FBC4213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232F8A43-7E6E-F046-A12E-FBBAC25FF2CC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6CA39281-9128-1E40-98C0-AFBF3E85E862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17" name="Picture 5">
            <a:extLst>
              <a:ext uri="{FF2B5EF4-FFF2-40B4-BE49-F238E27FC236}">
                <a16:creationId xmlns:a16="http://schemas.microsoft.com/office/drawing/2014/main" id="{C7A3CB3C-2056-274C-89F4-0A44817545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6940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9E70566-7047-D64B-9961-EFB6CDB88A3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3ADBAC61-71BD-0849-BABA-F53A3F1FD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28106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6A653587-D29A-1341-89BA-BB7AEE6A41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A1F0EA97-1AA1-1341-80BB-592FE5E616D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7">
            <a:extLst>
              <a:ext uri="{FF2B5EF4-FFF2-40B4-BE49-F238E27FC236}">
                <a16:creationId xmlns:a16="http://schemas.microsoft.com/office/drawing/2014/main" id="{A0C71924-9F4E-3D4E-B81F-F7A8CE935DA9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78D97226-1A88-034C-BCCD-7CA6ACB501D3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>
          <a:xfrm>
            <a:off x="6320785" y="1196975"/>
            <a:ext cx="5303520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8753D18-DAA3-2541-B7C8-EAFA3C04B51F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6320785" y="1735922"/>
            <a:ext cx="5303520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E70B703B-567D-6247-BF28-0C6DF81B4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2" name="Picture 8">
            <a:extLst>
              <a:ext uri="{FF2B5EF4-FFF2-40B4-BE49-F238E27FC236}">
                <a16:creationId xmlns:a16="http://schemas.microsoft.com/office/drawing/2014/main" id="{60F2FF91-370F-4D44-9FCE-DB1EE37D91B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1194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139B634F-63D6-AE4A-BB13-52915F0F979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3" name="Footer Placeholder 4">
            <a:extLst>
              <a:ext uri="{FF2B5EF4-FFF2-40B4-BE49-F238E27FC236}">
                <a16:creationId xmlns:a16="http://schemas.microsoft.com/office/drawing/2014/main" id="{1087389A-339D-0442-91DB-A46772F46D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8"/>
            <a:ext cx="1839680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24" name="Slide Number Placeholder 5">
            <a:extLst>
              <a:ext uri="{FF2B5EF4-FFF2-40B4-BE49-F238E27FC236}">
                <a16:creationId xmlns:a16="http://schemas.microsoft.com/office/drawing/2014/main" id="{A6AC27B3-FDC8-3841-852E-B0B40C456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BC21A71-6B64-1E44-BC9B-0AE8D397D7B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6" name="Text Placeholder 5">
            <a:extLst>
              <a:ext uri="{FF2B5EF4-FFF2-40B4-BE49-F238E27FC236}">
                <a16:creationId xmlns:a16="http://schemas.microsoft.com/office/drawing/2014/main" id="{F53A67F1-7066-FB44-9D0C-6995B4DC549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7" name="Text Placeholder 5">
            <a:extLst>
              <a:ext uri="{FF2B5EF4-FFF2-40B4-BE49-F238E27FC236}">
                <a16:creationId xmlns:a16="http://schemas.microsoft.com/office/drawing/2014/main" id="{551ACA07-E593-DB4D-B910-4AD039617F37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3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837D7C2-629F-0E44-9665-50F1EE79C694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8" name="Content Placeholder 7">
            <a:extLst>
              <a:ext uri="{FF2B5EF4-FFF2-40B4-BE49-F238E27FC236}">
                <a16:creationId xmlns:a16="http://schemas.microsoft.com/office/drawing/2014/main" id="{940EB5D9-35CF-A044-BFE3-B5F4FDDFF640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39" name="Content Placeholder 7">
            <a:extLst>
              <a:ext uri="{FF2B5EF4-FFF2-40B4-BE49-F238E27FC236}">
                <a16:creationId xmlns:a16="http://schemas.microsoft.com/office/drawing/2014/main" id="{2C5AB9DA-D745-3E49-B64B-3EAB32EE883E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BB70A90-9508-EE46-AB86-2AAE73E4B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B424675C-9C4A-C443-B600-7A7E44BAE4B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8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8C9C8C99-BBA1-1042-9B2A-5F6540E4C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DF026E43-B1CB-DF49-99F2-72C832AF061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16" name="Footer Placeholder 4">
            <a:extLst>
              <a:ext uri="{FF2B5EF4-FFF2-40B4-BE49-F238E27FC236}">
                <a16:creationId xmlns:a16="http://schemas.microsoft.com/office/drawing/2014/main" id="{A3D4CDA9-E747-F24B-BF43-E847D7B9F6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16531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35B7A51-6FA2-3D42-9456-A9A91A3A3E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8" name="Text Placeholder 5">
            <a:extLst>
              <a:ext uri="{FF2B5EF4-FFF2-40B4-BE49-F238E27FC236}">
                <a16:creationId xmlns:a16="http://schemas.microsoft.com/office/drawing/2014/main" id="{08451B1B-01C3-1449-813A-CD9FC6599AC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452438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5">
            <a:extLst>
              <a:ext uri="{FF2B5EF4-FFF2-40B4-BE49-F238E27FC236}">
                <a16:creationId xmlns:a16="http://schemas.microsoft.com/office/drawing/2014/main" id="{77C68B81-4AC9-1A44-9B77-E3191081AD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325191" y="1196975"/>
            <a:ext cx="3506787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DA2E6C06-39E7-9843-AC0D-3B2D34AA58BD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8184497" y="1196975"/>
            <a:ext cx="3566109" cy="282575"/>
          </a:xfrm>
        </p:spPr>
        <p:txBody>
          <a:bodyPr/>
          <a:lstStyle>
            <a:lvl1pPr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1" name="Content Placeholder 7">
            <a:extLst>
              <a:ext uri="{FF2B5EF4-FFF2-40B4-BE49-F238E27FC236}">
                <a16:creationId xmlns:a16="http://schemas.microsoft.com/office/drawing/2014/main" id="{E3693DC4-D7E6-E146-B22E-E0477DDAD5D1}"/>
              </a:ext>
            </a:extLst>
          </p:cNvPr>
          <p:cNvSpPr>
            <a:spLocks noGrp="1"/>
          </p:cNvSpPr>
          <p:nvPr>
            <p:ph sz="quarter" idx="35"/>
          </p:nvPr>
        </p:nvSpPr>
        <p:spPr>
          <a:xfrm>
            <a:off x="452438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2" name="Content Placeholder 7">
            <a:extLst>
              <a:ext uri="{FF2B5EF4-FFF2-40B4-BE49-F238E27FC236}">
                <a16:creationId xmlns:a16="http://schemas.microsoft.com/office/drawing/2014/main" id="{20443FBB-19EB-814F-8FF6-FBBA502C9222}"/>
              </a:ext>
            </a:extLst>
          </p:cNvPr>
          <p:cNvSpPr>
            <a:spLocks noGrp="1"/>
          </p:cNvSpPr>
          <p:nvPr>
            <p:ph sz="quarter" idx="36"/>
          </p:nvPr>
        </p:nvSpPr>
        <p:spPr>
          <a:xfrm>
            <a:off x="4302544" y="1735922"/>
            <a:ext cx="3506787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3" name="Content Placeholder 7">
            <a:extLst>
              <a:ext uri="{FF2B5EF4-FFF2-40B4-BE49-F238E27FC236}">
                <a16:creationId xmlns:a16="http://schemas.microsoft.com/office/drawing/2014/main" id="{1D3FBD86-7238-0F4B-B980-24CD51457C8C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8168691" y="1735922"/>
            <a:ext cx="3566109" cy="4033837"/>
          </a:xfrm>
        </p:spPr>
        <p:txBody>
          <a:bodyPr/>
          <a:lstStyle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F8179E2-C4FC-B141-B84B-E290619840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11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E62E9631-BF87-CC43-9BC1-A43B69D94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4" name="Text Placeholder 2">
            <a:extLst>
              <a:ext uri="{FF2B5EF4-FFF2-40B4-BE49-F238E27FC236}">
                <a16:creationId xmlns:a16="http://schemas.microsoft.com/office/drawing/2014/main" id="{6510728B-0127-8546-9FE8-8BCCB5AC1F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5" name="Content Placeholder 3">
            <a:extLst>
              <a:ext uri="{FF2B5EF4-FFF2-40B4-BE49-F238E27FC236}">
                <a16:creationId xmlns:a16="http://schemas.microsoft.com/office/drawing/2014/main" id="{366DF19B-DB23-C247-BFE2-C435F485744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ABA800D9-21A5-BC45-A7AD-D9E66E33A438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2" name="Content Placeholder 3">
            <a:extLst>
              <a:ext uri="{FF2B5EF4-FFF2-40B4-BE49-F238E27FC236}">
                <a16:creationId xmlns:a16="http://schemas.microsoft.com/office/drawing/2014/main" id="{A2E4FA9D-722A-1041-8940-4BAC99F095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3" name="Text Placeholder 2">
            <a:extLst>
              <a:ext uri="{FF2B5EF4-FFF2-40B4-BE49-F238E27FC236}">
                <a16:creationId xmlns:a16="http://schemas.microsoft.com/office/drawing/2014/main" id="{CAEAC40C-08DC-9E4B-BF9D-0537403A1709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4" name="Content Placeholder 3">
            <a:extLst>
              <a:ext uri="{FF2B5EF4-FFF2-40B4-BE49-F238E27FC236}">
                <a16:creationId xmlns:a16="http://schemas.microsoft.com/office/drawing/2014/main" id="{58042D4F-D138-E049-922E-AA8BC9030203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8D370DCE-4758-DD4D-971B-63A5A524A1B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47" name="Footer Placeholder 4">
            <a:extLst>
              <a:ext uri="{FF2B5EF4-FFF2-40B4-BE49-F238E27FC236}">
                <a16:creationId xmlns:a16="http://schemas.microsoft.com/office/drawing/2014/main" id="{D3F4B7D8-7EA5-AC4B-9A01-F35CCDF0D6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16531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48" name="Slide Number Placeholder 5">
            <a:extLst>
              <a:ext uri="{FF2B5EF4-FFF2-40B4-BE49-F238E27FC236}">
                <a16:creationId xmlns:a16="http://schemas.microsoft.com/office/drawing/2014/main" id="{D3586DF7-1DE2-054D-B3DF-425EEC22FA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4" name="Picture 5">
            <a:extLst>
              <a:ext uri="{FF2B5EF4-FFF2-40B4-BE49-F238E27FC236}">
                <a16:creationId xmlns:a16="http://schemas.microsoft.com/office/drawing/2014/main" id="{6ACFE70C-14DB-2649-88BF-B8FC4CBAD9D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7526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horizontal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C30FD1D1-61B6-484D-BDEA-1C4B45AEEF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5" name="Text Placeholder 3">
            <a:extLst>
              <a:ext uri="{FF2B5EF4-FFF2-40B4-BE49-F238E27FC236}">
                <a16:creationId xmlns:a16="http://schemas.microsoft.com/office/drawing/2014/main" id="{71FCEF03-8CFB-7645-A55F-F392AC6F66C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57201" y="5876091"/>
            <a:ext cx="10808205" cy="349897"/>
          </a:xfrm>
          <a:prstGeom prst="rect">
            <a:avLst/>
          </a:prstGeom>
        </p:spPr>
        <p:txBody>
          <a:bodyPr anchor="b" anchorCtr="0"/>
          <a:lstStyle>
            <a:lvl1pPr marL="0" indent="0">
              <a:lnSpc>
                <a:spcPct val="100000"/>
              </a:lnSpc>
              <a:buNone/>
              <a:defRPr sz="8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Insert source or footnote here</a:t>
            </a:r>
          </a:p>
        </p:txBody>
      </p:sp>
      <p:sp>
        <p:nvSpPr>
          <p:cNvPr id="26" name="Footer Placeholder 4">
            <a:extLst>
              <a:ext uri="{FF2B5EF4-FFF2-40B4-BE49-F238E27FC236}">
                <a16:creationId xmlns:a16="http://schemas.microsoft.com/office/drawing/2014/main" id="{A1F8BCF2-BF1B-854A-89D2-2C92E8FBCA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8"/>
            <a:ext cx="1828106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B8D26ED0-8F55-1442-8D3E-4920BCC74C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9CE32534-4769-6740-A0A1-24F60121D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200" y="1381601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5EC9B563-BC82-D345-855D-303DB81C452D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101007" y="1381601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9C3F4A9E-6552-FD43-A475-F309413F5205}"/>
              </a:ext>
            </a:extLst>
          </p:cNvPr>
          <p:cNvSpPr>
            <a:spLocks noGrp="1"/>
          </p:cNvSpPr>
          <p:nvPr>
            <p:ph type="body" idx="18"/>
          </p:nvPr>
        </p:nvSpPr>
        <p:spPr>
          <a:xfrm>
            <a:off x="457200" y="29574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5699CB9-E06F-8F4B-9BDB-99688549D726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3101007" y="29574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F39ED9F7-3C7E-6C4E-B855-3C91A0A05AD7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57200" y="4557617"/>
            <a:ext cx="2196623" cy="914400"/>
          </a:xfrm>
          <a:prstGeom prst="rect">
            <a:avLst/>
          </a:prstGeom>
        </p:spPr>
        <p:txBody>
          <a:bodyPr anchor="t" anchorCtr="0"/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accent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Content Placeholder 3">
            <a:extLst>
              <a:ext uri="{FF2B5EF4-FFF2-40B4-BE49-F238E27FC236}">
                <a16:creationId xmlns:a16="http://schemas.microsoft.com/office/drawing/2014/main" id="{7AD49848-4987-4A46-9B3B-747BF471E19D}"/>
              </a:ext>
            </a:extLst>
          </p:cNvPr>
          <p:cNvSpPr>
            <a:spLocks noGrp="1"/>
          </p:cNvSpPr>
          <p:nvPr>
            <p:ph sz="half" idx="21"/>
          </p:nvPr>
        </p:nvSpPr>
        <p:spPr>
          <a:xfrm>
            <a:off x="3101007" y="4557617"/>
            <a:ext cx="7271684" cy="9144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Font typeface="+mj-lt"/>
              <a:buNone/>
              <a:tabLst/>
              <a:defRPr>
                <a:solidFill>
                  <a:schemeClr val="tx1"/>
                </a:solidFill>
              </a:defRPr>
            </a:lvl1pPr>
            <a:lvl2pPr marL="573088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>
                <a:solidFill>
                  <a:schemeClr val="tx1"/>
                </a:solidFill>
              </a:defRPr>
            </a:lvl2pPr>
            <a:lvl3pPr marL="858838" indent="-228600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14" name="Picture 8">
            <a:extLst>
              <a:ext uri="{FF2B5EF4-FFF2-40B4-BE49-F238E27FC236}">
                <a16:creationId xmlns:a16="http://schemas.microsoft.com/office/drawing/2014/main" id="{43360CE3-24A2-4642-BE25-83CDF69168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914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16531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3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2" name="Picture 5">
            <a:extLst>
              <a:ext uri="{FF2B5EF4-FFF2-40B4-BE49-F238E27FC236}">
                <a16:creationId xmlns:a16="http://schemas.microsoft.com/office/drawing/2014/main" id="{2DAB97BD-2DAF-92C7-57CE-FD802BBA50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785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tement -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16531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98BC2B5B-70BA-CE41-9C8E-4A1C418D7D8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2416" y="4201640"/>
            <a:ext cx="8567351" cy="14875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accent4"/>
                </a:solidFill>
              </a:defRPr>
            </a:lvl1pPr>
            <a:lvl2pPr marL="457200" indent="0">
              <a:buNone/>
              <a:defRPr>
                <a:solidFill>
                  <a:schemeClr val="accent5"/>
                </a:solidFill>
              </a:defRPr>
            </a:lvl2pPr>
            <a:lvl3pPr marL="914400" indent="0">
              <a:buNone/>
              <a:defRPr>
                <a:solidFill>
                  <a:schemeClr val="accent3"/>
                </a:solidFill>
              </a:defRPr>
            </a:lvl3pPr>
            <a:lvl4pPr marL="1371600" indent="0">
              <a:buNone/>
              <a:defRPr>
                <a:solidFill>
                  <a:schemeClr val="accent3"/>
                </a:solidFill>
              </a:defRPr>
            </a:lvl4pPr>
            <a:lvl5pPr marL="1828800" indent="0">
              <a:buNone/>
              <a:defRPr>
                <a:solidFill>
                  <a:schemeClr val="accent3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A13EBB4-2E96-D446-A07D-04B75073287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23872"/>
            <a:ext cx="8575589" cy="1946764"/>
          </a:xfrm>
        </p:spPr>
        <p:txBody>
          <a:bodyPr anchor="t" anchorCtr="0"/>
          <a:lstStyle>
            <a:lvl1pPr algn="l" rtl="0" eaLnBrk="1" latinLnBrk="0" hangingPunct="1">
              <a:defRPr lang="en-US" sz="4000" smtClean="0">
                <a:effectLst/>
              </a:defRPr>
            </a:lvl1pPr>
          </a:lstStyle>
          <a:p>
            <a:pPr rtl="0" eaLnBrk="1" latinLnBrk="0" hangingPunct="1"/>
            <a:r>
              <a:rPr lang="en-US" dirty="0"/>
              <a:t>Click to edit Master title style</a:t>
            </a:r>
            <a:br>
              <a:rPr lang="en-US" dirty="0"/>
            </a:br>
            <a:endParaRPr lang="en-US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F403757B-3C0A-0849-B674-7D15D576B3A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52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BBF4556C-7350-8344-8FD3-376E341E16C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99616" y="2052083"/>
            <a:ext cx="8169317" cy="1579267"/>
          </a:xfrm>
        </p:spPr>
        <p:txBody>
          <a:bodyPr anchor="b">
            <a:noAutofit/>
          </a:bodyPr>
          <a:lstStyle>
            <a:lvl1pPr algn="l">
              <a:defRPr sz="36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57AC9073-4735-234C-8722-537F83830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90" y="3885739"/>
            <a:ext cx="8171383" cy="4572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 algn="l">
              <a:buNone/>
              <a:defRPr sz="2000">
                <a:solidFill>
                  <a:schemeClr val="accent4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FBEE8D4C-39E3-9745-8EF7-EE363873ECE4}"/>
              </a:ext>
            </a:extLst>
          </p:cNvPr>
          <p:cNvSpPr>
            <a:spLocks noGrp="1"/>
          </p:cNvSpPr>
          <p:nvPr>
            <p:ph type="body" idx="12" hasCustomPrompt="1"/>
          </p:nvPr>
        </p:nvSpPr>
        <p:spPr>
          <a:xfrm>
            <a:off x="1499617" y="4987532"/>
            <a:ext cx="4013178" cy="365125"/>
          </a:xfrm>
          <a:prstGeom prst="rect">
            <a:avLst/>
          </a:prstGeom>
        </p:spPr>
        <p:txBody>
          <a:bodyPr wrap="none"/>
          <a:lstStyle>
            <a:lvl1pPr marL="0" indent="0">
              <a:buNone/>
              <a:defRPr sz="1200"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bg2"/>
                </a:solidFill>
              </a:defRPr>
            </a:lvl2pPr>
            <a:lvl3pPr marL="914400" indent="0">
              <a:buNone/>
              <a:defRPr>
                <a:solidFill>
                  <a:schemeClr val="bg2"/>
                </a:solidFill>
              </a:defRPr>
            </a:lvl3pPr>
            <a:lvl4pPr marL="1371600" indent="0">
              <a:buNone/>
              <a:defRPr>
                <a:solidFill>
                  <a:schemeClr val="bg2"/>
                </a:solidFill>
              </a:defRPr>
            </a:lvl4pPr>
            <a:lvl5pPr marL="1828800" indent="0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en-US" dirty="0"/>
              <a:t>Click to edit date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4242CFFB-365C-1E4A-856E-A39BC59F6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9617" y="6325193"/>
            <a:ext cx="1832863" cy="303572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pic>
        <p:nvPicPr>
          <p:cNvPr id="9" name="Logo">
            <a:extLst>
              <a:ext uri="{FF2B5EF4-FFF2-40B4-BE49-F238E27FC236}">
                <a16:creationId xmlns:a16="http://schemas.microsoft.com/office/drawing/2014/main" id="{9CD10274-ED9E-6941-BC52-E5F5959570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66452" y="1094366"/>
            <a:ext cx="2628901" cy="461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36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703109E-6BFC-1742-809E-63EC7ED70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263640"/>
            <a:ext cx="1839680" cy="36575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8" name="Picture 5">
            <a:extLst>
              <a:ext uri="{FF2B5EF4-FFF2-40B4-BE49-F238E27FC236}">
                <a16:creationId xmlns:a16="http://schemas.microsoft.com/office/drawing/2014/main" id="{304C88D0-29FE-C440-9C89-488968EEA1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B521616-1FF6-5A4F-BBD4-A816DFE1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F353D65A-B34C-B04E-8C59-65EFBD2634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7014296-2734-FA5F-94AF-F9D441AE2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16531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17258781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75DF075A-F997-DD4F-A1D4-62F7809FD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263639"/>
            <a:ext cx="352097" cy="3657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872FF-F4A9-EC4C-AFA7-65B0DF88167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1BDCE571-2427-E9D3-D912-0E8469F00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16531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24831585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- ligh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BF7AC9C5-12E9-9E44-9EC8-143CC68E1C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96000" y="-1"/>
            <a:ext cx="6096000" cy="6858001"/>
          </a:xfrm>
        </p:spPr>
        <p:txBody>
          <a:bodyPr anchor="ctr" anchorCtr="0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B34307-3F79-684E-8108-52BE58260EC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1D050447-227B-4CC5-3DE0-91C29FFDFDDB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4652128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3526BAE-028F-6A4C-BA31-2B52EF0F8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4652347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75A8EF-708C-9159-E197-0752DFF64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16531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</p:spTree>
    <p:extLst>
      <p:ext uri="{BB962C8B-B14F-4D97-AF65-F5344CB8AC3E}">
        <p14:creationId xmlns:p14="http://schemas.microsoft.com/office/powerpoint/2010/main" val="3931161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BF505-C9D5-403B-9D3B-321A20493A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 marL="0" indent="0">
              <a:buClr>
                <a:schemeClr val="accent3"/>
              </a:buClr>
              <a:buFont typeface="+mj-lt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TOC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3522F2-32CA-4802-9320-A58D8A6DF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22704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B500E8-DB39-442F-AD4A-610EB529C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81757621-CF57-B04A-880F-50800569DC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  <a:prstGeom prst="rect">
            <a:avLst/>
          </a:prstGeom>
        </p:spPr>
        <p:txBody>
          <a:bodyPr/>
          <a:lstStyle>
            <a:lvl1pPr marL="457200" indent="-457200">
              <a:lnSpc>
                <a:spcPct val="100000"/>
              </a:lnSpc>
              <a:buFont typeface="+mj-lt"/>
              <a:buAutoNum type="arabicPeriod"/>
              <a:tabLst/>
              <a:defRPr sz="1800">
                <a:solidFill>
                  <a:schemeClr val="tx1"/>
                </a:solidFill>
              </a:defRPr>
            </a:lvl1pPr>
            <a:lvl2pPr marL="690563" indent="-230188">
              <a:lnSpc>
                <a:spcPct val="100000"/>
              </a:lnSpc>
              <a:buFont typeface="Arial" panose="020B0604020202020204" pitchFamily="34" charset="0"/>
              <a:buChar char="•"/>
              <a:tabLst/>
              <a:defRPr sz="1800">
                <a:solidFill>
                  <a:schemeClr val="tx1"/>
                </a:solidFill>
              </a:defRPr>
            </a:lvl2pPr>
            <a:lvl3pPr marL="976313" indent="-230188">
              <a:lnSpc>
                <a:spcPct val="100000"/>
              </a:lnSpc>
              <a:buFont typeface="Cambria" panose="02040503050406030204" pitchFamily="18" charset="0"/>
              <a:buChar char="⎻"/>
              <a:tabLst/>
              <a:defRPr sz="1800"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defRPr>
                <a:solidFill>
                  <a:schemeClr val="tx1"/>
                </a:solidFill>
              </a:defRPr>
            </a:lvl4pPr>
            <a:lvl5pPr>
              <a:lnSpc>
                <a:spcPct val="100000"/>
              </a:lnSpc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D4D26F9-1077-4443-A17C-B4C76A2FF60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0157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00EC9DA8-4888-CD46-8867-018922635CC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2199" y="-16933"/>
            <a:ext cx="7307799" cy="687493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545B5F9-B0CC-474A-9C3C-A26A32768A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903671"/>
            <a:ext cx="6053327" cy="1846659"/>
          </a:xfrm>
        </p:spPr>
        <p:txBody>
          <a:bodyPr wrap="square" anchor="ctr" anchorCtr="0">
            <a:spAutoFit/>
          </a:bodyPr>
          <a:lstStyle>
            <a:lvl1pPr algn="l">
              <a:defRPr sz="60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22704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 Placeholder 12">
            <a:extLst>
              <a:ext uri="{FF2B5EF4-FFF2-40B4-BE49-F238E27FC236}">
                <a16:creationId xmlns:a16="http://schemas.microsoft.com/office/drawing/2014/main" id="{C7BDEB1A-BAD0-BF40-B60C-ADBD2840920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041400" y="3897548"/>
            <a:ext cx="6053322" cy="12954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11" name="Logo">
            <a:extLst>
              <a:ext uri="{FF2B5EF4-FFF2-40B4-BE49-F238E27FC236}">
                <a16:creationId xmlns:a16="http://schemas.microsoft.com/office/drawing/2014/main" id="{3255087C-F40D-2E4F-A55B-4F9057EEE5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72758" y="381864"/>
            <a:ext cx="2067983" cy="620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5909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32864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59C228D1-6A04-314E-AC72-C114541222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966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04956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D0F15C86-2BE4-DF46-883D-1A49945192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15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1 - gradi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A787BDE-83D1-3544-AC4E-1CFD5F6025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5693"/>
            <a:ext cx="12202121" cy="6863693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09DE29-D9FA-4B0E-A7C0-43DB36D3C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804956" cy="3035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57FC31-4B65-4AE0-A928-66D0B6CC0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A919A3B-0146-574E-8595-5525F87CFBC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042416" y="2036802"/>
            <a:ext cx="9381744" cy="1107996"/>
          </a:xfrm>
        </p:spPr>
        <p:txBody>
          <a:bodyPr anchor="ctr" anchorCtr="0"/>
          <a:lstStyle>
            <a:lvl1pPr algn="l">
              <a:defRPr sz="3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style, copy can go here on one or two lines</a:t>
            </a:r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62FFB9D1-0873-894C-8D31-DBAD9B4DD02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135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5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8"/>
            <a:ext cx="1816531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9" name="Picture 5">
            <a:extLst>
              <a:ext uri="{FF2B5EF4-FFF2-40B4-BE49-F238E27FC236}">
                <a16:creationId xmlns:a16="http://schemas.microsoft.com/office/drawing/2014/main" id="{45599541-E568-D346-8D2A-006A8CA8D6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82419" y="6352479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436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c title and content - dar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5E5E72-A3E8-334F-8440-9071B445F06A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457200" y="1524003"/>
            <a:ext cx="10807700" cy="41910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E54E4AF-DC74-4D20-8889-EEAA33BF6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8" y="557784"/>
            <a:ext cx="10808209" cy="307777"/>
          </a:xfrm>
        </p:spPr>
        <p:txBody>
          <a:bodyPr wrap="square" lIns="0" tIns="0" rIns="0" bIns="0" anchor="t" anchorCtr="0">
            <a:noAutofit/>
          </a:bodyPr>
          <a:lstStyle>
            <a:lvl1pPr>
              <a:lnSpc>
                <a:spcPct val="100000"/>
              </a:lnSpc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F00D856-F97D-6D4D-B68C-59A8B3CA07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438349"/>
            <a:ext cx="1828106" cy="190746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308676A9-C75A-6044-B235-6820F466A9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438651"/>
            <a:ext cx="352097" cy="190747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E2DC75C7-77A7-FD4D-BCC3-F341910731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468530" y="6352478"/>
            <a:ext cx="1362108" cy="40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1054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orient="horz" pos="3569">
          <p15:clr>
            <a:srgbClr val="FBAE40"/>
          </p15:clr>
        </p15:guide>
        <p15:guide id="3" orient="horz" pos="960">
          <p15:clr>
            <a:srgbClr val="FBAE40"/>
          </p15:clr>
        </p15:guide>
        <p15:guide id="4" pos="7104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8E9D72-856B-46EE-8BDE-CBBAC28A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353AE5-6B0E-4902-862A-00CC797379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" y="1526723"/>
            <a:ext cx="10808209" cy="4137308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15BBF-C237-4C9F-A0A0-755261F595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42416" y="6325193"/>
            <a:ext cx="2056384" cy="303572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F048F-36A8-491A-8564-2DB36D67BC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57199" y="6325299"/>
            <a:ext cx="352097" cy="304100"/>
          </a:xfrm>
          <a:prstGeom prst="rect">
            <a:avLst/>
          </a:prstGeom>
        </p:spPr>
        <p:txBody>
          <a:bodyPr vert="horz" wrap="none" lIns="0" tIns="0" rIns="0" bIns="0" rtlCol="0" anchor="b" anchorCtr="0"/>
          <a:lstStyle>
            <a:lvl1pPr algn="l">
              <a:defRPr sz="700">
                <a:solidFill>
                  <a:schemeClr val="tx1"/>
                </a:solidFill>
              </a:defRPr>
            </a:lvl1pPr>
          </a:lstStyle>
          <a:p>
            <a:fld id="{C53E075B-3175-45CF-B3C7-FEDF3F5961E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168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1" r:id="rId1"/>
    <p:sldLayoutId id="2147483814" r:id="rId2"/>
    <p:sldLayoutId id="2147483729" r:id="rId3"/>
    <p:sldLayoutId id="2147483773" r:id="rId4"/>
    <p:sldLayoutId id="2147483665" r:id="rId5"/>
    <p:sldLayoutId id="2147483798" r:id="rId6"/>
    <p:sldLayoutId id="2147483799" r:id="rId7"/>
    <p:sldLayoutId id="2147483808" r:id="rId8"/>
    <p:sldLayoutId id="2147483809" r:id="rId9"/>
    <p:sldLayoutId id="2147483775" r:id="rId10"/>
    <p:sldLayoutId id="2147483781" r:id="rId11"/>
    <p:sldLayoutId id="2147483776" r:id="rId12"/>
    <p:sldLayoutId id="2147483740" r:id="rId13"/>
    <p:sldLayoutId id="2147483734" r:id="rId14"/>
    <p:sldLayoutId id="2147483783" r:id="rId15"/>
    <p:sldLayoutId id="2147483733" r:id="rId16"/>
    <p:sldLayoutId id="2147483772" r:id="rId17"/>
    <p:sldLayoutId id="2147483823" r:id="rId18"/>
    <p:sldLayoutId id="2147483726" r:id="rId19"/>
    <p:sldLayoutId id="2147483796" r:id="rId20"/>
    <p:sldLayoutId id="2147483797" r:id="rId21"/>
    <p:sldLayoutId id="2147483795" r:id="rId22"/>
    <p:sldLayoutId id="2147483824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30188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65188" indent="-230188" algn="l" defTabSz="914400" rtl="0" eaLnBrk="1" latinLnBrk="0" hangingPunct="1">
        <a:lnSpc>
          <a:spcPct val="100000"/>
        </a:lnSpc>
        <a:spcBef>
          <a:spcPts val="500"/>
        </a:spcBef>
        <a:buFont typeface="Cambria" panose="02040503050406030204" pitchFamily="18" charset="0"/>
        <a:buChar char="⎻"/>
        <a:tabLst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392" userDrawn="1">
          <p15:clr>
            <a:srgbClr val="F26B43"/>
          </p15:clr>
        </p15:guide>
        <p15:guide id="2" pos="285" userDrawn="1">
          <p15:clr>
            <a:srgbClr val="F26B43"/>
          </p15:clr>
        </p15:guide>
        <p15:guide id="3" orient="horz" pos="3943">
          <p15:clr>
            <a:srgbClr val="F26B43"/>
          </p15:clr>
        </p15:guide>
        <p15:guide id="4" orient="horz" pos="288" userDrawn="1">
          <p15:clr>
            <a:srgbClr val="F26B43"/>
          </p15:clr>
        </p15:guide>
        <p15:guide id="5" orient="horz" pos="41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emilian-marian-48535a6b" TargetMode="External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9.png"/><Relationship Id="rId5" Type="http://schemas.openxmlformats.org/officeDocument/2006/relationships/hyperlink" Target="mailto:alexandru.babei@softvision.com" TargetMode="External"/><Relationship Id="rId4" Type="http://schemas.openxmlformats.org/officeDocument/2006/relationships/hyperlink" Target="mailto:emilian.marian@cognizant.com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D25B54-6779-CD4A-A56B-DDD9A9221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11" name="Google Shape;286;p1">
            <a:extLst>
              <a:ext uri="{FF2B5EF4-FFF2-40B4-BE49-F238E27FC236}">
                <a16:creationId xmlns:a16="http://schemas.microsoft.com/office/drawing/2014/main" id="{24054347-C6D5-AF06-0F0B-4FE9E0546FA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042416" y="2105094"/>
            <a:ext cx="4013200" cy="1828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rial"/>
              <a:buNone/>
            </a:pPr>
            <a:r>
              <a:rPr lang="en-US" dirty="0"/>
              <a:t>Spring Fundamentals</a:t>
            </a:r>
            <a:endParaRPr dirty="0"/>
          </a:p>
        </p:txBody>
      </p:sp>
      <p:sp>
        <p:nvSpPr>
          <p:cNvPr id="12" name="Google Shape;288;p1">
            <a:extLst>
              <a:ext uri="{FF2B5EF4-FFF2-40B4-BE49-F238E27FC236}">
                <a16:creationId xmlns:a16="http://schemas.microsoft.com/office/drawing/2014/main" id="{16A2AA7B-FE30-C7FC-7F4F-EF994F72182C}"/>
              </a:ext>
            </a:extLst>
          </p:cNvPr>
          <p:cNvSpPr txBox="1"/>
          <p:nvPr/>
        </p:nvSpPr>
        <p:spPr>
          <a:xfrm>
            <a:off x="1041400" y="5026425"/>
            <a:ext cx="5731500" cy="151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Emilian Marian - Software Engineer</a:t>
            </a: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dirty="0" err="1">
                <a:solidFill>
                  <a:schemeClr val="lt1"/>
                </a:solidFill>
              </a:rPr>
              <a:t>Alexandru</a:t>
            </a:r>
            <a:r>
              <a:rPr lang="en-US" sz="1600" dirty="0">
                <a:solidFill>
                  <a:schemeClr val="lt1"/>
                </a:solidFill>
              </a:rPr>
              <a:t> </a:t>
            </a:r>
            <a:r>
              <a:rPr lang="en-US" sz="1600" dirty="0" err="1">
                <a:solidFill>
                  <a:schemeClr val="lt1"/>
                </a:solidFill>
              </a:rPr>
              <a:t>Babei</a:t>
            </a:r>
            <a:r>
              <a:rPr lang="en-US" sz="1600" dirty="0">
                <a:solidFill>
                  <a:schemeClr val="lt1"/>
                </a:solidFill>
              </a:rPr>
              <a:t> - Software Engineer</a:t>
            </a:r>
            <a:endParaRPr sz="16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dirty="0">
              <a:solidFill>
                <a:schemeClr val="lt1"/>
              </a:solidFill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dirty="0">
                <a:solidFill>
                  <a:schemeClr val="lt1"/>
                </a:solidFill>
              </a:rPr>
              <a:t>March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2024</a:t>
            </a:r>
            <a:endParaRPr sz="10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endParaRPr sz="1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961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How to instantiate dependencies with new?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6" name="Google Shape;387;g1262ce779c1_0_354">
            <a:extLst>
              <a:ext uri="{FF2B5EF4-FFF2-40B4-BE49-F238E27FC236}">
                <a16:creationId xmlns:a16="http://schemas.microsoft.com/office/drawing/2014/main" id="{E2B1D085-EE9A-4347-27D6-76CB8520849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1150" y="1692650"/>
            <a:ext cx="11270448" cy="39731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04791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How does everything work together?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Google Shape;397;g1262ce779c1_0_364">
            <a:extLst>
              <a:ext uri="{FF2B5EF4-FFF2-40B4-BE49-F238E27FC236}">
                <a16:creationId xmlns:a16="http://schemas.microsoft.com/office/drawing/2014/main" id="{FD0F77AE-C23D-B747-053D-FFD1C9ECDED5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9125" y="1727287"/>
            <a:ext cx="11313751" cy="34034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7365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9C61-87E8-7E4C-9510-DFE3F250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93F2-B61C-212B-2D9F-7682A6B4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9" name="Google Shape;406;g1262ce779c1_0_322">
            <a:extLst>
              <a:ext uri="{FF2B5EF4-FFF2-40B4-BE49-F238E27FC236}">
                <a16:creationId xmlns:a16="http://schemas.microsoft.com/office/drawing/2014/main" id="{079162C3-672B-1B2C-9AAF-C0229652F603}"/>
              </a:ext>
            </a:extLst>
          </p:cNvPr>
          <p:cNvSpPr txBox="1"/>
          <p:nvPr/>
        </p:nvSpPr>
        <p:spPr>
          <a:xfrm>
            <a:off x="452450" y="1934434"/>
            <a:ext cx="8305800" cy="28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Advantages of using  </a:t>
            </a:r>
            <a:r>
              <a:rPr lang="en-US" sz="3200" b="1" i="0" u="none" strike="noStrike" cap="none" dirty="0">
                <a:solidFill>
                  <a:srgbClr val="05B14B"/>
                </a:solidFill>
                <a:latin typeface="Caveat"/>
                <a:ea typeface="Caveat"/>
                <a:cs typeface="Caveat"/>
                <a:sym typeface="Caveat"/>
              </a:rPr>
              <a:t>SPRING</a:t>
            </a: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 :</a:t>
            </a: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Char char="-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Increase Testability.</a:t>
            </a: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Char char="-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code is easy to maintain.</a:t>
            </a: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Char char="-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Easy to scale the application.</a:t>
            </a: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937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Proxima Nova"/>
              <a:buChar char="-"/>
            </a:pPr>
            <a:r>
              <a:rPr lang="en-US" sz="26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Reduce code complexity.</a:t>
            </a:r>
            <a:endParaRPr sz="26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455925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9C61-87E8-7E4C-9510-DFE3F250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93F2-B61C-212B-2D9F-7682A6B4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9" name="Google Shape;406;g1262ce779c1_0_322">
            <a:extLst>
              <a:ext uri="{FF2B5EF4-FFF2-40B4-BE49-F238E27FC236}">
                <a16:creationId xmlns:a16="http://schemas.microsoft.com/office/drawing/2014/main" id="{079162C3-672B-1B2C-9AAF-C0229652F603}"/>
              </a:ext>
            </a:extLst>
          </p:cNvPr>
          <p:cNvSpPr txBox="1"/>
          <p:nvPr/>
        </p:nvSpPr>
        <p:spPr>
          <a:xfrm>
            <a:off x="452450" y="1934434"/>
            <a:ext cx="8305800" cy="28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❖"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It creates an </a:t>
            </a:r>
            <a:r>
              <a:rPr lang="en-US" sz="2200" b="1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ApplicationContext</a:t>
            </a:r>
            <a:r>
              <a:rPr lang="en-US" sz="22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that:</a:t>
            </a: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ApplicationContext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is the implementation of IoC</a:t>
            </a: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IoC is achieved with Dependency Injection</a:t>
            </a: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Manage the Beans of an application</a:t>
            </a:r>
          </a:p>
          <a:p>
            <a:pPr marL="457200" marR="0" lvl="0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❖"/>
            </a:pPr>
            <a:r>
              <a:rPr lang="en-US" sz="22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What is a Bean? </a:t>
            </a:r>
          </a:p>
          <a:p>
            <a:pPr marL="914400" marR="0" lvl="1" indent="-3683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bean is an object that is instantiated, assembled and otherwise managed by a Spring IoC </a:t>
            </a:r>
          </a:p>
        </p:txBody>
      </p:sp>
      <p:sp>
        <p:nvSpPr>
          <p:cNvPr id="2" name="Google Shape;413;g1262ce779c1_0_382">
            <a:extLst>
              <a:ext uri="{FF2B5EF4-FFF2-40B4-BE49-F238E27FC236}">
                <a16:creationId xmlns:a16="http://schemas.microsoft.com/office/drawing/2014/main" id="{5E42D2DA-6566-89BD-2CA6-39D5084980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How does Spring resolve this dependency problem?</a:t>
            </a:r>
            <a:endParaRPr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605032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9C61-87E8-7E4C-9510-DFE3F250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93F2-B61C-212B-2D9F-7682A6B4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2" name="Google Shape;413;g1262ce779c1_0_382">
            <a:extLst>
              <a:ext uri="{FF2B5EF4-FFF2-40B4-BE49-F238E27FC236}">
                <a16:creationId xmlns:a16="http://schemas.microsoft.com/office/drawing/2014/main" id="{5E42D2DA-6566-89BD-2CA6-39D5084980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How Spring works?</a:t>
            </a:r>
            <a:br>
              <a:rPr lang="en-US" dirty="0"/>
            </a:br>
            <a:endParaRPr lang="en-US" dirty="0"/>
          </a:p>
        </p:txBody>
      </p:sp>
      <p:pic>
        <p:nvPicPr>
          <p:cNvPr id="3" name="Google Shape;426;g1262ce779c1_0_395">
            <a:extLst>
              <a:ext uri="{FF2B5EF4-FFF2-40B4-BE49-F238E27FC236}">
                <a16:creationId xmlns:a16="http://schemas.microsoft.com/office/drawing/2014/main" id="{89306EAD-7E42-4300-3708-51B09A42FCEE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158388" y="979575"/>
            <a:ext cx="5405725" cy="55354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0257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Add Spring to your project.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Google Shape;436;g1262ce779c1_0_406">
            <a:extLst>
              <a:ext uri="{FF2B5EF4-FFF2-40B4-BE49-F238E27FC236}">
                <a16:creationId xmlns:a16="http://schemas.microsoft.com/office/drawing/2014/main" id="{A5402A84-2C4B-3023-624A-8185768972B3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3800" y="1764750"/>
            <a:ext cx="11304400" cy="33285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50566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Add Spring to your project.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6" name="Google Shape;446;g1262ce779c1_0_417">
            <a:extLst>
              <a:ext uri="{FF2B5EF4-FFF2-40B4-BE49-F238E27FC236}">
                <a16:creationId xmlns:a16="http://schemas.microsoft.com/office/drawing/2014/main" id="{5445C354-5CAC-4608-0DD4-1C9DB2BE9AC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861450" y="1238450"/>
            <a:ext cx="5999611" cy="4685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96170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231892"/>
            <a:ext cx="9001500" cy="203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6000" dirty="0">
                <a:solidFill>
                  <a:schemeClr val="lt1"/>
                </a:solidFill>
              </a:rPr>
              <a:t>Use Spring for the code above</a:t>
            </a:r>
            <a:endParaRPr lang="en-US" sz="6000" b="0" dirty="0">
              <a:solidFill>
                <a:schemeClr val="lt1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952355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How an xml configuration file looks like?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5" name="Google Shape;465;g1262ce779c1_0_461">
            <a:extLst>
              <a:ext uri="{FF2B5EF4-FFF2-40B4-BE49-F238E27FC236}">
                <a16:creationId xmlns:a16="http://schemas.microsoft.com/office/drawing/2014/main" id="{8A5E3B68-4970-8A28-FE79-23B5F814E9E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400" y="2036338"/>
            <a:ext cx="10996600" cy="3704623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468;g1262ce779c1_0_461">
            <a:extLst>
              <a:ext uri="{FF2B5EF4-FFF2-40B4-BE49-F238E27FC236}">
                <a16:creationId xmlns:a16="http://schemas.microsoft.com/office/drawing/2014/main" id="{24DA137C-809B-070A-25F7-EF716BCF6F2E}"/>
              </a:ext>
            </a:extLst>
          </p:cNvPr>
          <p:cNvSpPr txBox="1"/>
          <p:nvPr/>
        </p:nvSpPr>
        <p:spPr>
          <a:xfrm>
            <a:off x="809400" y="1410638"/>
            <a:ext cx="711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Define ApplicationContext.xml under /resource file following the below structure.</a:t>
            </a: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686694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Configure application with Spring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Google Shape;476;g1262ce779c1_0_472">
            <a:extLst>
              <a:ext uri="{FF2B5EF4-FFF2-40B4-BE49-F238E27FC236}">
                <a16:creationId xmlns:a16="http://schemas.microsoft.com/office/drawing/2014/main" id="{142534D6-D79D-CE32-CD35-0E55FCAEFD6C}"/>
              </a:ext>
            </a:extLst>
          </p:cNvPr>
          <p:cNvSpPr txBox="1"/>
          <p:nvPr/>
        </p:nvSpPr>
        <p:spPr>
          <a:xfrm>
            <a:off x="329925" y="1337550"/>
            <a:ext cx="10935300" cy="45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5B14B"/>
                </a:solidFill>
                <a:latin typeface="Proxima Nova"/>
                <a:ea typeface="Proxima Nova"/>
                <a:cs typeface="Proxima Nova"/>
                <a:sym typeface="Proxima Nova"/>
              </a:rPr>
              <a:t>@Configuration</a:t>
            </a:r>
            <a:endParaRPr sz="2400" b="1" i="0" u="none" strike="noStrike" cap="none">
              <a:solidFill>
                <a:srgbClr val="05B14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-"/>
            </a:pPr>
            <a:r>
              <a:rPr lang="en-US" sz="17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Indicates that a class declares one or more @Bean methods and may be processed by the Spring container to generate bean definitions and service requests for those beans at runtime</a:t>
            </a:r>
            <a:endParaRPr sz="17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5B14B"/>
                </a:solidFill>
                <a:latin typeface="Proxima Nova"/>
                <a:ea typeface="Proxima Nova"/>
                <a:cs typeface="Proxima Nova"/>
                <a:sym typeface="Proxima Nova"/>
              </a:rPr>
              <a:t>@Bean</a:t>
            </a:r>
            <a:endParaRPr sz="2400" b="1" i="0" u="none" strike="noStrike" cap="none">
              <a:solidFill>
                <a:srgbClr val="05B14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-"/>
            </a:pPr>
            <a:r>
              <a:rPr lang="en-US" sz="17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Indicates that a method produces a bean to be managed by the Spring container.</a:t>
            </a:r>
            <a:endParaRPr sz="17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-"/>
            </a:pPr>
            <a:r>
              <a:rPr lang="en-US" sz="17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 Bean is simply one of many objects in your application.</a:t>
            </a:r>
            <a:endParaRPr sz="17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>
                <a:solidFill>
                  <a:srgbClr val="05B14B"/>
                </a:solidFill>
                <a:latin typeface="Proxima Nova"/>
                <a:ea typeface="Proxima Nova"/>
                <a:cs typeface="Proxima Nova"/>
                <a:sym typeface="Proxima Nova"/>
              </a:rPr>
              <a:t>@Autowire</a:t>
            </a:r>
            <a:endParaRPr sz="2400" b="1" i="0" u="none" strike="noStrike" cap="none">
              <a:solidFill>
                <a:srgbClr val="05B14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-"/>
            </a:pPr>
            <a:r>
              <a:rPr lang="en-US" sz="17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Marks a constructor, field, setter method, or config method as to be autowired by Spring's dependency injection facilities.</a:t>
            </a:r>
            <a:endParaRPr sz="17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1" i="0" u="none" strike="noStrike" cap="none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12020787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089545"/>
            <a:ext cx="9001500" cy="23160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5500" b="0" dirty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How Spring can improve your life as a programmer?</a:t>
            </a:r>
            <a:endParaRPr sz="5500" b="0" dirty="0">
              <a:solidFill>
                <a:srgbClr val="FFFFFF"/>
              </a:solidFill>
              <a:latin typeface="Proxima Nova Extrabold"/>
              <a:ea typeface="Proxima Nova Extrabold"/>
              <a:cs typeface="Proxima Nova Extrabold"/>
              <a:sym typeface="Proxima Nova Extrabold"/>
            </a:endParaRPr>
          </a:p>
        </p:txBody>
      </p:sp>
    </p:spTree>
    <p:extLst>
      <p:ext uri="{BB962C8B-B14F-4D97-AF65-F5344CB8AC3E}">
        <p14:creationId xmlns:p14="http://schemas.microsoft.com/office/powerpoint/2010/main" val="15043891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Configure application with Spring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10" name="Google Shape;486;g1262ce779c1_0_495">
            <a:extLst>
              <a:ext uri="{FF2B5EF4-FFF2-40B4-BE49-F238E27FC236}">
                <a16:creationId xmlns:a16="http://schemas.microsoft.com/office/drawing/2014/main" id="{234EB59C-0053-202E-5B88-81F3BBA92411}"/>
              </a:ext>
            </a:extLst>
          </p:cNvPr>
          <p:cNvSpPr txBox="1"/>
          <p:nvPr/>
        </p:nvSpPr>
        <p:spPr>
          <a:xfrm>
            <a:off x="327525" y="1800425"/>
            <a:ext cx="10252200" cy="34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en-US" sz="2500" b="1" i="0" u="none" strike="noStrike" cap="none" dirty="0">
                <a:solidFill>
                  <a:srgbClr val="05B14B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-US" sz="2500" b="1" i="0" u="none" strike="noStrike" cap="none" dirty="0" err="1">
                <a:solidFill>
                  <a:srgbClr val="05B14B"/>
                </a:solidFill>
                <a:latin typeface="Proxima Nova"/>
                <a:ea typeface="Proxima Nova"/>
                <a:cs typeface="Proxima Nova"/>
                <a:sym typeface="Proxima Nova"/>
              </a:rPr>
              <a:t>ComponentScan</a:t>
            </a:r>
            <a:endParaRPr sz="2500" b="1" i="0" u="none" strike="noStrike" cap="none" dirty="0">
              <a:solidFill>
                <a:srgbClr val="05B14B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roxima Nova"/>
              <a:buChar char="-"/>
            </a:pPr>
            <a:r>
              <a:rPr lang="en-US" sz="18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With this annotation </a:t>
            </a:r>
            <a:r>
              <a:rPr lang="en-US" sz="165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we can tell Spring where to search for classes annotated with @Bean, @Service, @Component or @Repository:</a:t>
            </a:r>
            <a:endParaRPr sz="165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endParaRPr sz="1650" b="1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1" u="none" strike="noStrike" cap="none" dirty="0">
                <a:solidFill>
                  <a:srgbClr val="05B14B"/>
                </a:solidFill>
                <a:latin typeface="Arial"/>
                <a:ea typeface="Arial"/>
                <a:cs typeface="Arial"/>
                <a:sym typeface="Arial"/>
              </a:rPr>
              <a:t>@Component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is a generic stereotype for any Spring-managed component.</a:t>
            </a:r>
            <a:endParaRPr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1" u="none" strike="noStrike" cap="none" dirty="0">
                <a:solidFill>
                  <a:srgbClr val="05B14B"/>
                </a:solidFill>
                <a:latin typeface="Arial"/>
                <a:ea typeface="Arial"/>
                <a:cs typeface="Arial"/>
                <a:sym typeface="Arial"/>
              </a:rPr>
              <a:t>@Service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annotates classes at the service layer.</a:t>
            </a:r>
            <a:endParaRPr sz="165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0" marR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650"/>
              <a:buFont typeface="Arial"/>
              <a:buNone/>
            </a:pPr>
            <a:r>
              <a:rPr lang="en-US" sz="1650" b="0" i="1" u="none" strike="noStrike" cap="none" dirty="0">
                <a:solidFill>
                  <a:srgbClr val="05B14B"/>
                </a:solidFill>
                <a:latin typeface="Arial"/>
                <a:ea typeface="Arial"/>
                <a:cs typeface="Arial"/>
                <a:sym typeface="Arial"/>
              </a:rPr>
              <a:t>@Repository</a:t>
            </a:r>
            <a:r>
              <a:rPr lang="en-US" sz="165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1650" b="0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 annotates classes at the persistence layer, which will act as a database repository.</a:t>
            </a:r>
            <a:endParaRPr sz="1650" b="1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3906018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Configure application with Spring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5" name="Google Shape;496;g1262ce779c1_0_512">
            <a:extLst>
              <a:ext uri="{FF2B5EF4-FFF2-40B4-BE49-F238E27FC236}">
                <a16:creationId xmlns:a16="http://schemas.microsoft.com/office/drawing/2014/main" id="{3F5DCEE4-2E3B-8D8C-8CAD-94E3D326BB21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0400" y="1185251"/>
            <a:ext cx="10808101" cy="46177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0740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Configure application with Spring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Google Shape;506;g1262ce779c1_0_521">
            <a:extLst>
              <a:ext uri="{FF2B5EF4-FFF2-40B4-BE49-F238E27FC236}">
                <a16:creationId xmlns:a16="http://schemas.microsoft.com/office/drawing/2014/main" id="{052E53A9-5B9A-FA1A-C779-1A979B4E71F9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458888"/>
            <a:ext cx="10808101" cy="3940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584199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Configure application with Spring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Google Shape;516;g1262ce779c1_0_530">
            <a:extLst>
              <a:ext uri="{FF2B5EF4-FFF2-40B4-BE49-F238E27FC236}">
                <a16:creationId xmlns:a16="http://schemas.microsoft.com/office/drawing/2014/main" id="{9C9E2436-08DE-53D4-2064-9F0B49B25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639325"/>
            <a:ext cx="11277599" cy="3854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676159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231892"/>
            <a:ext cx="9001500" cy="203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Let’s make some examples together 🥳</a:t>
            </a:r>
          </a:p>
        </p:txBody>
      </p:sp>
    </p:spTree>
    <p:extLst>
      <p:ext uri="{BB962C8B-B14F-4D97-AF65-F5344CB8AC3E}">
        <p14:creationId xmlns:p14="http://schemas.microsoft.com/office/powerpoint/2010/main" val="25510865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647390"/>
            <a:ext cx="9001500" cy="12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Spring bean scopes</a:t>
            </a:r>
          </a:p>
        </p:txBody>
      </p:sp>
    </p:spTree>
    <p:extLst>
      <p:ext uri="{BB962C8B-B14F-4D97-AF65-F5344CB8AC3E}">
        <p14:creationId xmlns:p14="http://schemas.microsoft.com/office/powerpoint/2010/main" val="6126098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lt1"/>
                </a:solidFill>
              </a:rPr>
              <a:t>Bean scopes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Google Shape;547;g1262ce779c1_0_545">
            <a:extLst>
              <a:ext uri="{FF2B5EF4-FFF2-40B4-BE49-F238E27FC236}">
                <a16:creationId xmlns:a16="http://schemas.microsoft.com/office/drawing/2014/main" id="{1A15DA49-B938-2CE7-6A86-BE2BCB6657C7}"/>
              </a:ext>
            </a:extLst>
          </p:cNvPr>
          <p:cNvSpPr txBox="1"/>
          <p:nvPr/>
        </p:nvSpPr>
        <p:spPr>
          <a:xfrm>
            <a:off x="556250" y="1566600"/>
            <a:ext cx="10717200" cy="37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latest version of the Spring framework defines 6 types of scopes:</a:t>
            </a:r>
            <a:endParaRPr sz="22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33A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singleton</a:t>
            </a:r>
            <a:endParaRPr sz="2200" b="0" i="0" u="none" strike="noStrike" cap="none" dirty="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4633A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>
                <a:solidFill>
                  <a:srgbClr val="F4633A"/>
                </a:solidFill>
                <a:latin typeface="Proxima Nova"/>
                <a:ea typeface="Proxima Nova"/>
                <a:cs typeface="Proxima Nova"/>
                <a:sym typeface="Proxima Nova"/>
              </a:rPr>
              <a:t>prototype</a:t>
            </a:r>
            <a:endParaRPr sz="2200" b="0" i="0" u="none" strike="noStrike" cap="none" dirty="0">
              <a:solidFill>
                <a:srgbClr val="F4633A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</a:t>
            </a:r>
            <a:endParaRPr sz="2200" b="0" i="0" u="none" strike="noStrike" cap="none" dirty="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session</a:t>
            </a:r>
            <a:endParaRPr sz="2200" b="0" i="0" u="none" strike="noStrike" cap="none" dirty="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application</a:t>
            </a:r>
            <a:endParaRPr sz="2200" b="0" i="0" u="none" strike="noStrike" cap="none" dirty="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828800" marR="0" lvl="1" indent="-3683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FF"/>
              </a:buClr>
              <a:buSzPts val="2200"/>
              <a:buFont typeface="Proxima Nova"/>
              <a:buChar char="○"/>
            </a:pPr>
            <a:r>
              <a:rPr lang="en-US" sz="2200" b="0" i="0" u="none" strike="noStrike" cap="none" dirty="0" err="1">
                <a:solidFill>
                  <a:srgbClr val="9900FF"/>
                </a:solidFill>
                <a:latin typeface="Proxima Nova"/>
                <a:ea typeface="Proxima Nova"/>
                <a:cs typeface="Proxima Nova"/>
                <a:sym typeface="Proxima Nova"/>
              </a:rPr>
              <a:t>websocket</a:t>
            </a:r>
            <a:endParaRPr sz="2200" b="0" i="0" u="none" strike="noStrike" cap="none" dirty="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endParaRPr sz="2200" b="0" i="0" u="none" strike="noStrike" cap="none" dirty="0">
              <a:solidFill>
                <a:srgbClr val="9900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683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Proxima Nova"/>
              <a:buChar char="➢"/>
            </a:pP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Request, session, application and </a:t>
            </a:r>
            <a:r>
              <a:rPr lang="en-US" sz="2200" b="0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websocket</a:t>
            </a:r>
            <a:r>
              <a:rPr lang="en-US" sz="22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scopes are only available in a web-aware application.</a:t>
            </a:r>
            <a:endParaRPr sz="18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735941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>
                <a:solidFill>
                  <a:schemeClr val="lt1"/>
                </a:solidFill>
              </a:rPr>
              <a:t>Bean scopes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Google Shape;554;g1268fe7ed31_0_0">
            <a:extLst>
              <a:ext uri="{FF2B5EF4-FFF2-40B4-BE49-F238E27FC236}">
                <a16:creationId xmlns:a16="http://schemas.microsoft.com/office/drawing/2014/main" id="{C40DA416-0F03-F1A0-85C8-D722BAD9B245}"/>
              </a:ext>
            </a:extLst>
          </p:cNvPr>
          <p:cNvSpPr txBox="1">
            <a:spLocks/>
          </p:cNvSpPr>
          <p:nvPr/>
        </p:nvSpPr>
        <p:spPr>
          <a:xfrm>
            <a:off x="452438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dirty="0"/>
              <a:t>Singleton</a:t>
            </a:r>
          </a:p>
        </p:txBody>
      </p:sp>
      <p:pic>
        <p:nvPicPr>
          <p:cNvPr id="8" name="Google Shape;562;g1268fe7ed31_0_0">
            <a:extLst>
              <a:ext uri="{FF2B5EF4-FFF2-40B4-BE49-F238E27FC236}">
                <a16:creationId xmlns:a16="http://schemas.microsoft.com/office/drawing/2014/main" id="{9BB8DA21-FA52-AC63-EEBF-C1B8EBA1D04A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2025" y="1810963"/>
            <a:ext cx="5653576" cy="32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563;g1268fe7ed31_0_0">
            <a:extLst>
              <a:ext uri="{FF2B5EF4-FFF2-40B4-BE49-F238E27FC236}">
                <a16:creationId xmlns:a16="http://schemas.microsoft.com/office/drawing/2014/main" id="{E456726B-EC3C-219A-BE1E-2308E98C14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6250" y="1784612"/>
            <a:ext cx="5706950" cy="3288752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554;g1268fe7ed31_0_0">
            <a:extLst>
              <a:ext uri="{FF2B5EF4-FFF2-40B4-BE49-F238E27FC236}">
                <a16:creationId xmlns:a16="http://schemas.microsoft.com/office/drawing/2014/main" id="{78579EB4-6D7C-EDC5-7868-622DFAD27066}"/>
              </a:ext>
            </a:extLst>
          </p:cNvPr>
          <p:cNvSpPr txBox="1">
            <a:spLocks/>
          </p:cNvSpPr>
          <p:nvPr/>
        </p:nvSpPr>
        <p:spPr>
          <a:xfrm>
            <a:off x="6236250" y="1196975"/>
            <a:ext cx="5303400" cy="2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accent4"/>
              </a:buClr>
              <a:buSzPts val="1800"/>
            </a:pPr>
            <a:r>
              <a:rPr lang="en-US" dirty="0"/>
              <a:t>Prototype</a:t>
            </a:r>
          </a:p>
        </p:txBody>
      </p:sp>
    </p:spTree>
    <p:extLst>
      <p:ext uri="{BB962C8B-B14F-4D97-AF65-F5344CB8AC3E}">
        <p14:creationId xmlns:p14="http://schemas.microsoft.com/office/powerpoint/2010/main" val="7496746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647390"/>
            <a:ext cx="9001500" cy="12003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Spring configurations</a:t>
            </a:r>
          </a:p>
        </p:txBody>
      </p:sp>
    </p:spTree>
    <p:extLst>
      <p:ext uri="{BB962C8B-B14F-4D97-AF65-F5344CB8AC3E}">
        <p14:creationId xmlns:p14="http://schemas.microsoft.com/office/powerpoint/2010/main" val="33316673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Environment properties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Google Shape;580;g1268fe7ed31_0_28">
            <a:extLst>
              <a:ext uri="{FF2B5EF4-FFF2-40B4-BE49-F238E27FC236}">
                <a16:creationId xmlns:a16="http://schemas.microsoft.com/office/drawing/2014/main" id="{3B097C29-43CE-65AE-755B-C86530B02CF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8725" y="1821250"/>
            <a:ext cx="10974548" cy="32155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96967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CDD6-36A0-B04D-B72D-5EC6F5AF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9C61-87E8-7E4C-9510-DFE3F250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8544-06E3-F64F-B144-ED55375B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700784"/>
            <a:ext cx="11368088" cy="3959081"/>
          </a:xfrm>
        </p:spPr>
        <p:txBody>
          <a:bodyPr/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is Spring Framework 🍃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is IoC ( Inversion of Control )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What does Spring to make our life easier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How the Spring magic works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Configure ‘The Magic’ 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How to configure different types of Beans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Configure Beans scope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-US" dirty="0"/>
              <a:t>Configure Spring with external files</a:t>
            </a:r>
          </a:p>
          <a:p>
            <a:pPr marL="4572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93F2-B61C-212B-2D9F-7682A6B4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5" name="Google Shape;307;p7">
            <a:extLst>
              <a:ext uri="{FF2B5EF4-FFF2-40B4-BE49-F238E27FC236}">
                <a16:creationId xmlns:a16="http://schemas.microsoft.com/office/drawing/2014/main" id="{87259929-FA01-5F90-FD9F-D6FEFCCFB6DB}"/>
              </a:ext>
            </a:extLst>
          </p:cNvPr>
          <p:cNvGrpSpPr/>
          <p:nvPr/>
        </p:nvGrpSpPr>
        <p:grpSpPr>
          <a:xfrm>
            <a:off x="6095705" y="457222"/>
            <a:ext cx="5638511" cy="5602127"/>
            <a:chOff x="5930310" y="457193"/>
            <a:chExt cx="5804521" cy="5766472"/>
          </a:xfrm>
        </p:grpSpPr>
        <p:pic>
          <p:nvPicPr>
            <p:cNvPr id="7" name="Google Shape;308;p7">
              <a:extLst>
                <a:ext uri="{FF2B5EF4-FFF2-40B4-BE49-F238E27FC236}">
                  <a16:creationId xmlns:a16="http://schemas.microsoft.com/office/drawing/2014/main" id="{4ECAE503-712D-7789-BAB8-D090B59AC4BD}"/>
                </a:ext>
              </a:extLst>
            </p:cNvPr>
            <p:cNvPicPr preferRelativeResize="0"/>
            <p:nvPr/>
          </p:nvPicPr>
          <p:blipFill rotWithShape="1">
            <a:blip r:embed="rId2">
              <a:alphaModFix/>
            </a:blip>
            <a:srcRect t="8817" b="6234"/>
            <a:stretch/>
          </p:blipFill>
          <p:spPr>
            <a:xfrm>
              <a:off x="5930310" y="4880041"/>
              <a:ext cx="2839337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" name="Google Shape;309;p7">
              <a:extLst>
                <a:ext uri="{FF2B5EF4-FFF2-40B4-BE49-F238E27FC236}">
                  <a16:creationId xmlns:a16="http://schemas.microsoft.com/office/drawing/2014/main" id="{1F2AD7B1-733B-3A45-3F24-0432741F9507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174" r="28056"/>
            <a:stretch/>
          </p:blipFill>
          <p:spPr>
            <a:xfrm>
              <a:off x="7420129" y="3389612"/>
              <a:ext cx="1325760" cy="13232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" name="Google Shape;310;p7">
              <a:extLst>
                <a:ext uri="{FF2B5EF4-FFF2-40B4-BE49-F238E27FC236}">
                  <a16:creationId xmlns:a16="http://schemas.microsoft.com/office/drawing/2014/main" id="{DD3F9A15-D658-39B0-343A-6224F945E983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13885" r="19964"/>
            <a:stretch/>
          </p:blipFill>
          <p:spPr>
            <a:xfrm>
              <a:off x="5939920" y="457193"/>
              <a:ext cx="2805967" cy="283405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Google Shape;311;p7">
              <a:extLst>
                <a:ext uri="{FF2B5EF4-FFF2-40B4-BE49-F238E27FC236}">
                  <a16:creationId xmlns:a16="http://schemas.microsoft.com/office/drawing/2014/main" id="{FA5F1FD5-DB62-6BCF-CF40-E65D8CE224DC}"/>
                </a:ext>
              </a:extLst>
            </p:cNvPr>
            <p:cNvPicPr preferRelativeResize="0"/>
            <p:nvPr/>
          </p:nvPicPr>
          <p:blipFill rotWithShape="1">
            <a:blip r:embed="rId5">
              <a:alphaModFix/>
            </a:blip>
            <a:srcRect l="10211" t="3437" r="17366"/>
            <a:stretch/>
          </p:blipFill>
          <p:spPr>
            <a:xfrm>
              <a:off x="8895495" y="3389612"/>
              <a:ext cx="2839335" cy="28340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Google Shape;312;p7">
              <a:extLst>
                <a:ext uri="{FF2B5EF4-FFF2-40B4-BE49-F238E27FC236}">
                  <a16:creationId xmlns:a16="http://schemas.microsoft.com/office/drawing/2014/main" id="{454344B7-50D1-191C-C876-A3C6B36E7009}"/>
                </a:ext>
              </a:extLst>
            </p:cNvPr>
            <p:cNvPicPr preferRelativeResize="0"/>
            <p:nvPr/>
          </p:nvPicPr>
          <p:blipFill rotWithShape="1">
            <a:blip r:embed="rId6">
              <a:alphaModFix/>
            </a:blip>
            <a:srcRect t="25566" b="3272"/>
            <a:stretch/>
          </p:blipFill>
          <p:spPr>
            <a:xfrm>
              <a:off x="8895495" y="1948053"/>
              <a:ext cx="2839334" cy="13436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" name="Google Shape;313;p7">
              <a:extLst>
                <a:ext uri="{FF2B5EF4-FFF2-40B4-BE49-F238E27FC236}">
                  <a16:creationId xmlns:a16="http://schemas.microsoft.com/office/drawing/2014/main" id="{1E4D3F31-9D9F-2DA4-18F8-2323E206F08D}"/>
                </a:ext>
              </a:extLst>
            </p:cNvPr>
            <p:cNvPicPr preferRelativeResize="0"/>
            <p:nvPr/>
          </p:nvPicPr>
          <p:blipFill rotWithShape="1">
            <a:blip r:embed="rId7">
              <a:alphaModFix/>
            </a:blip>
            <a:srcRect l="5202" t="8140" r="8374" b="7668"/>
            <a:stretch/>
          </p:blipFill>
          <p:spPr>
            <a:xfrm>
              <a:off x="10409079" y="479036"/>
              <a:ext cx="1325752" cy="13436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" name="Google Shape;314;p7">
              <a:extLst>
                <a:ext uri="{FF2B5EF4-FFF2-40B4-BE49-F238E27FC236}">
                  <a16:creationId xmlns:a16="http://schemas.microsoft.com/office/drawing/2014/main" id="{BEC484F8-2F19-4954-6198-5C7A43ECE95E}"/>
                </a:ext>
              </a:extLst>
            </p:cNvPr>
            <p:cNvPicPr preferRelativeResize="0"/>
            <p:nvPr/>
          </p:nvPicPr>
          <p:blipFill rotWithShape="1">
            <a:blip r:embed="rId8">
              <a:alphaModFix/>
            </a:blip>
            <a:srcRect r="31214"/>
            <a:stretch/>
          </p:blipFill>
          <p:spPr>
            <a:xfrm>
              <a:off x="5939920" y="3403654"/>
              <a:ext cx="1358195" cy="130922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" name="Google Shape;315;p7">
              <a:extLst>
                <a:ext uri="{FF2B5EF4-FFF2-40B4-BE49-F238E27FC236}">
                  <a16:creationId xmlns:a16="http://schemas.microsoft.com/office/drawing/2014/main" id="{493DD922-82F8-46FC-14C8-C11A07D26192}"/>
                </a:ext>
              </a:extLst>
            </p:cNvPr>
            <p:cNvPicPr preferRelativeResize="0"/>
            <p:nvPr/>
          </p:nvPicPr>
          <p:blipFill rotWithShape="1">
            <a:blip r:embed="rId9">
              <a:alphaModFix/>
            </a:blip>
            <a:srcRect l="17668" r="15071"/>
            <a:stretch/>
          </p:blipFill>
          <p:spPr>
            <a:xfrm>
              <a:off x="8895493" y="479016"/>
              <a:ext cx="1358194" cy="1343621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2810298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Resources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Google Shape;590;g1268fe7ed31_0_57">
            <a:extLst>
              <a:ext uri="{FF2B5EF4-FFF2-40B4-BE49-F238E27FC236}">
                <a16:creationId xmlns:a16="http://schemas.microsoft.com/office/drawing/2014/main" id="{018C48F8-23CC-5CDE-CE67-F7AFADCCF0A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790009"/>
            <a:ext cx="10808101" cy="32779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0451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Property sources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6" name="Google Shape;605;g1268fe7ed31_0_68">
            <a:extLst>
              <a:ext uri="{FF2B5EF4-FFF2-40B4-BE49-F238E27FC236}">
                <a16:creationId xmlns:a16="http://schemas.microsoft.com/office/drawing/2014/main" id="{DF18215E-B5EB-28F1-870A-6FA79AE895D2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121225" y="3702875"/>
            <a:ext cx="9632440" cy="2420293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602;g1268fe7ed31_0_68">
            <a:extLst>
              <a:ext uri="{FF2B5EF4-FFF2-40B4-BE49-F238E27FC236}">
                <a16:creationId xmlns:a16="http://schemas.microsoft.com/office/drawing/2014/main" id="{7E56311C-F7C8-0C6C-C4C0-5FC78758B5EB}"/>
              </a:ext>
            </a:extLst>
          </p:cNvPr>
          <p:cNvSpPr txBox="1"/>
          <p:nvPr/>
        </p:nvSpPr>
        <p:spPr>
          <a:xfrm>
            <a:off x="457200" y="1291300"/>
            <a:ext cx="10808100" cy="23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Spring 3.1 introduced the </a:t>
            </a:r>
            <a:r>
              <a:rPr lang="en-US" sz="17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-US" sz="1700" b="1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PropertySource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annotation as a convenient mechanism for adding property sources to the environment.</a:t>
            </a:r>
            <a:endParaRPr sz="17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Another very useful way to register a new properties file is using a </a:t>
            </a:r>
            <a:r>
              <a:rPr lang="en-US" sz="17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placeholder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, which allows us to dynamically select the </a:t>
            </a:r>
            <a:r>
              <a:rPr lang="en-US" sz="17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right file at runtime</a:t>
            </a:r>
            <a:endParaRPr sz="17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137160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endParaRPr sz="800" b="1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3655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Proxima Nova"/>
              <a:buChar char="➢"/>
            </a:pP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The @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PropertySource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annotation is repeatable according to Java 8 conventions. Or you can use the </a:t>
            </a:r>
            <a:r>
              <a:rPr lang="en-US" sz="1700" b="1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</a:t>
            </a:r>
            <a:r>
              <a:rPr lang="en-US" sz="1700" b="1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PropertySources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annotation and specify an array of @</a:t>
            </a:r>
            <a:r>
              <a:rPr lang="en-US" sz="1700" b="0" i="0" u="none" strike="noStrike" cap="none" dirty="0" err="1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PropertySource</a:t>
            </a:r>
            <a:r>
              <a:rPr lang="en-US" sz="1700" b="0" i="0" u="none" strike="noStrike" cap="none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. </a:t>
            </a:r>
            <a:endParaRPr sz="1700" b="0" i="0" u="none" strike="noStrike" cap="none" dirty="0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  <p:extLst>
      <p:ext uri="{BB962C8B-B14F-4D97-AF65-F5344CB8AC3E}">
        <p14:creationId xmlns:p14="http://schemas.microsoft.com/office/powerpoint/2010/main" val="22312333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11" name="Google Shape;610;g1268fe7ed31_0_150">
            <a:extLst>
              <a:ext uri="{FF2B5EF4-FFF2-40B4-BE49-F238E27FC236}">
                <a16:creationId xmlns:a16="http://schemas.microsoft.com/office/drawing/2014/main" id="{C0034F87-B0CB-7F25-3C72-B807555CA9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57199" y="557784"/>
            <a:ext cx="10808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/>
              <a:t>Using/Injecting Properties</a:t>
            </a:r>
            <a:endParaRPr/>
          </a:p>
        </p:txBody>
      </p:sp>
      <p:sp>
        <p:nvSpPr>
          <p:cNvPr id="13" name="Google Shape;615;g1268fe7ed31_0_150">
            <a:extLst>
              <a:ext uri="{FF2B5EF4-FFF2-40B4-BE49-F238E27FC236}">
                <a16:creationId xmlns:a16="http://schemas.microsoft.com/office/drawing/2014/main" id="{86015549-3915-30C2-5392-FDA196A4E99B}"/>
              </a:ext>
            </a:extLst>
          </p:cNvPr>
          <p:cNvSpPr txBox="1"/>
          <p:nvPr/>
        </p:nvSpPr>
        <p:spPr>
          <a:xfrm>
            <a:off x="457200" y="1291300"/>
            <a:ext cx="108081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Injecting a property with the </a:t>
            </a:r>
            <a:r>
              <a:rPr lang="en-US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@Value</a:t>
            </a: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annotation is straightforward</a:t>
            </a:r>
            <a:endParaRPr sz="1800" b="1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roxima Nova"/>
              <a:buChar char="➢"/>
            </a:pP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You can also specify a </a:t>
            </a:r>
            <a:r>
              <a:rPr lang="en-US" sz="1800" b="1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default</a:t>
            </a:r>
            <a:r>
              <a:rPr lang="en-US" sz="1800" b="0" i="0" u="none" strike="noStrike" cap="none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value for the property</a:t>
            </a:r>
            <a:endParaRPr sz="2000" b="0" i="0" u="none" strike="noStrike" cap="none"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4" name="Google Shape;618;g1268fe7ed31_0_150">
            <a:extLst>
              <a:ext uri="{FF2B5EF4-FFF2-40B4-BE49-F238E27FC236}">
                <a16:creationId xmlns:a16="http://schemas.microsoft.com/office/drawing/2014/main" id="{D9753ADA-0F1C-1324-745F-4E56952846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b="15188"/>
          <a:stretch/>
        </p:blipFill>
        <p:spPr>
          <a:xfrm>
            <a:off x="3175638" y="2577227"/>
            <a:ext cx="5840724" cy="3666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80309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231892"/>
            <a:ext cx="9001500" cy="203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Let’s make some examples together 🥳</a:t>
            </a:r>
          </a:p>
        </p:txBody>
      </p:sp>
    </p:spTree>
    <p:extLst>
      <p:ext uri="{BB962C8B-B14F-4D97-AF65-F5344CB8AC3E}">
        <p14:creationId xmlns:p14="http://schemas.microsoft.com/office/powerpoint/2010/main" val="1946523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231892"/>
            <a:ext cx="9001500" cy="203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Now, we know you can do it! </a:t>
            </a:r>
          </a:p>
        </p:txBody>
      </p:sp>
    </p:spTree>
    <p:extLst>
      <p:ext uri="{BB962C8B-B14F-4D97-AF65-F5344CB8AC3E}">
        <p14:creationId xmlns:p14="http://schemas.microsoft.com/office/powerpoint/2010/main" val="2141788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3CDD6-36A0-B04D-B72D-5EC6F5AFB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199" y="557784"/>
            <a:ext cx="10808209" cy="369332"/>
          </a:xfrm>
        </p:spPr>
        <p:txBody>
          <a:bodyPr/>
          <a:lstStyle/>
          <a:p>
            <a:r>
              <a:rPr lang="en-US" dirty="0"/>
              <a:t>Exercise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C89C61-87E8-7E4C-9510-DFE3F2501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042416" y="6325193"/>
            <a:ext cx="1198179" cy="303572"/>
          </a:xfrm>
        </p:spPr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8A93F2-B61C-212B-2D9F-7682A6B41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BF4FB8-3266-77FC-3473-35EE921B7BA1}"/>
              </a:ext>
            </a:extLst>
          </p:cNvPr>
          <p:cNvSpPr txBox="1"/>
          <p:nvPr/>
        </p:nvSpPr>
        <p:spPr>
          <a:xfrm>
            <a:off x="1104900" y="12827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RO" sz="1600" dirty="0">
              <a:solidFill>
                <a:schemeClr val="tx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6BB28D-4519-EE5D-24CA-BCCBAD4FE408}"/>
              </a:ext>
            </a:extLst>
          </p:cNvPr>
          <p:cNvSpPr txBox="1"/>
          <p:nvPr/>
        </p:nvSpPr>
        <p:spPr>
          <a:xfrm>
            <a:off x="457198" y="1107142"/>
            <a:ext cx="11368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Below you will find some tasks in a random order. Once everything it's tight together, Spring will do the magic.</a:t>
            </a:r>
          </a:p>
        </p:txBody>
      </p:sp>
      <p:pic>
        <p:nvPicPr>
          <p:cNvPr id="15362" name="Picture 2" descr="Coding Puzzle in F#: Find the Number of Islands | Mikhail Shilkov">
            <a:extLst>
              <a:ext uri="{FF2B5EF4-FFF2-40B4-BE49-F238E27FC236}">
                <a16:creationId xmlns:a16="http://schemas.microsoft.com/office/drawing/2014/main" id="{09C3046F-167B-CA06-70D0-5528755C8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7800" y="1542200"/>
            <a:ext cx="5051074" cy="2525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268544-06E3-F64F-B144-ED55375BFA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57200" y="1840484"/>
            <a:ext cx="11368088" cy="3959081"/>
          </a:xfrm>
        </p:spPr>
        <p:txBody>
          <a:bodyPr/>
          <a:lstStyle/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1. Create a simple Java class </a:t>
            </a:r>
            <a:r>
              <a:rPr lang="en-US" sz="1500" dirty="0" err="1"/>
              <a:t>PaymentCreationServiceImpl</a:t>
            </a:r>
            <a:r>
              <a:rPr lang="en-US" sz="1500" dirty="0"/>
              <a:t> representing a service.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2. Define an interface </a:t>
            </a:r>
            <a:r>
              <a:rPr lang="en-US" sz="1500" dirty="0" err="1"/>
              <a:t>PaymentCreationServiceInterface</a:t>
            </a:r>
            <a:r>
              <a:rPr lang="en-US" sz="1500" dirty="0"/>
              <a:t> for the service with one method called </a:t>
            </a:r>
            <a:r>
              <a:rPr lang="en-US" sz="1500" dirty="0" err="1"/>
              <a:t>createPayment</a:t>
            </a:r>
            <a:r>
              <a:rPr lang="en-US" sz="1500" dirty="0"/>
              <a:t>().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3. Use Spring to inject </a:t>
            </a:r>
            <a:r>
              <a:rPr lang="en-US" sz="1500" dirty="0" err="1"/>
              <a:t>PaymentService</a:t>
            </a:r>
            <a:r>
              <a:rPr lang="en-US" sz="1500" dirty="0"/>
              <a:t> and </a:t>
            </a:r>
            <a:r>
              <a:rPr lang="en-US" sz="1500" dirty="0" err="1"/>
              <a:t>PaymentHistory</a:t>
            </a:r>
            <a:r>
              <a:rPr lang="en-US" sz="1500" dirty="0"/>
              <a:t> dependencies into a new class named Processor.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4. Configure beans with Annotations into </a:t>
            </a:r>
            <a:r>
              <a:rPr lang="en-US" sz="1500" dirty="0" err="1"/>
              <a:t>PaymentConfiguration</a:t>
            </a:r>
            <a:endParaRPr lang="en-US" sz="15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5. In the processor, inject one dependency in the constructor and another one with @</a:t>
            </a:r>
            <a:r>
              <a:rPr lang="en-US" sz="1500" dirty="0" err="1"/>
              <a:t>Autowire</a:t>
            </a:r>
            <a:r>
              <a:rPr lang="en-US" sz="1500" dirty="0"/>
              <a:t>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6. Create one main class where you can test </a:t>
            </a:r>
            <a:r>
              <a:rPr lang="en-US" sz="1500" dirty="0" err="1"/>
              <a:t>createPayment</a:t>
            </a:r>
            <a:r>
              <a:rPr lang="en-US" sz="1500" dirty="0"/>
              <a:t>().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7. Create a </a:t>
            </a:r>
            <a:r>
              <a:rPr lang="en-US" sz="1500" dirty="0" err="1"/>
              <a:t>PaymentHistory</a:t>
            </a:r>
            <a:r>
              <a:rPr lang="en-US" sz="1500" dirty="0"/>
              <a:t> class with a method in it.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8. Inject a property called `</a:t>
            </a:r>
            <a:r>
              <a:rPr lang="en-US" sz="1500" dirty="0" err="1"/>
              <a:t>app.history.type</a:t>
            </a:r>
            <a:r>
              <a:rPr lang="en-US" sz="1500" dirty="0"/>
              <a:t>` in </a:t>
            </a:r>
            <a:r>
              <a:rPr lang="en-US" sz="1500" dirty="0" err="1"/>
              <a:t>PaymentHistory</a:t>
            </a:r>
            <a:r>
              <a:rPr lang="en-US" sz="1500" dirty="0"/>
              <a:t> from </a:t>
            </a:r>
            <a:r>
              <a:rPr lang="en-US" sz="1500" dirty="0" err="1"/>
              <a:t>application.properties</a:t>
            </a:r>
            <a:r>
              <a:rPr lang="en-US" sz="1500" dirty="0"/>
              <a:t> and print it in the method you created.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9. Annotate all the classes with the required annotation and make your application scan for all the beans.</a:t>
            </a:r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lang="en-US" sz="1500" dirty="0"/>
          </a:p>
          <a:p>
            <a:pPr marL="1143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 sz="1500" dirty="0"/>
              <a:t>10. Now that everything works, you can test @Component, @Service, @Repository or you can change the @Scope, or also, you can inject your dependency in the setter.</a:t>
            </a:r>
          </a:p>
        </p:txBody>
      </p:sp>
    </p:spTree>
    <p:extLst>
      <p:ext uri="{BB962C8B-B14F-4D97-AF65-F5344CB8AC3E}">
        <p14:creationId xmlns:p14="http://schemas.microsoft.com/office/powerpoint/2010/main" val="4003467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13D94CC7-B222-5B44-969E-ABE4C1FCD6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2416" y="1319471"/>
            <a:ext cx="6053327" cy="1846659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17" name="Footer Placeholder 16">
            <a:extLst>
              <a:ext uri="{FF2B5EF4-FFF2-40B4-BE49-F238E27FC236}">
                <a16:creationId xmlns:a16="http://schemas.microsoft.com/office/drawing/2014/main" id="{D538CCB4-1560-6942-A5AB-C8F09B136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BBE24C1-54AE-DD46-B667-D9FBFDF3B512}"/>
              </a:ext>
            </a:extLst>
          </p:cNvPr>
          <p:cNvSpPr txBox="1"/>
          <p:nvPr/>
        </p:nvSpPr>
        <p:spPr>
          <a:xfrm>
            <a:off x="2609193" y="413538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600" dirty="0">
              <a:solidFill>
                <a:schemeClr val="tx2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58A32A-C39D-2B87-BBB6-FD800FBFA9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6" name="Google Shape;636;g1268fe7ed31_0_172">
            <a:extLst>
              <a:ext uri="{FF2B5EF4-FFF2-40B4-BE49-F238E27FC236}">
                <a16:creationId xmlns:a16="http://schemas.microsoft.com/office/drawing/2014/main" id="{AF0F02A8-EA70-8BE4-ACE0-6C017B6009D8}"/>
              </a:ext>
            </a:extLst>
          </p:cNvPr>
          <p:cNvSpPr txBox="1">
            <a:spLocks/>
          </p:cNvSpPr>
          <p:nvPr/>
        </p:nvSpPr>
        <p:spPr>
          <a:xfrm>
            <a:off x="1042425" y="334974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dirty="0"/>
              <a:t>Emilian Marian</a:t>
            </a:r>
          </a:p>
          <a:p>
            <a:pPr indent="457200">
              <a:spcBef>
                <a:spcPts val="0"/>
              </a:spcBef>
              <a:buClr>
                <a:schemeClr val="dk1"/>
              </a:buClr>
              <a:buSzPts val="1600"/>
            </a:pPr>
            <a:endParaRPr lang="en-US" dirty="0"/>
          </a:p>
          <a:p>
            <a:pPr indent="457200"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u="sng" dirty="0">
                <a:solidFill>
                  <a:schemeClr val="hlink"/>
                </a:solidFill>
                <a:hlinkClick r:id="rId3"/>
              </a:rPr>
              <a:t>https://www.linkedin.com/in/emilian-marian-48535a6b</a:t>
            </a:r>
            <a:endParaRPr lang="en-US" dirty="0"/>
          </a:p>
          <a:p>
            <a:pPr indent="457200">
              <a:spcBef>
                <a:spcPts val="0"/>
              </a:spcBef>
              <a:buClr>
                <a:schemeClr val="dk1"/>
              </a:buClr>
              <a:buSzPts val="1600"/>
            </a:pPr>
            <a:endParaRPr lang="en-US" dirty="0"/>
          </a:p>
          <a:p>
            <a:pPr indent="4572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u="sng" dirty="0">
                <a:solidFill>
                  <a:schemeClr val="hlink"/>
                </a:solidFill>
                <a:hlinkClick r:id="rId4"/>
              </a:rPr>
              <a:t>emilian.marian@cognizant.com</a:t>
            </a:r>
            <a:endParaRPr lang="en-US" dirty="0"/>
          </a:p>
          <a:p>
            <a:pPr indent="457200">
              <a:lnSpc>
                <a:spcPct val="115000"/>
              </a:lnSpc>
              <a:spcBef>
                <a:spcPts val="0"/>
              </a:spcBef>
              <a:buSzPts val="1800"/>
            </a:pPr>
            <a:endParaRPr lang="en-US" dirty="0"/>
          </a:p>
        </p:txBody>
      </p:sp>
      <p:sp>
        <p:nvSpPr>
          <p:cNvPr id="7" name="Google Shape;641;g1268fe7ed31_0_172">
            <a:extLst>
              <a:ext uri="{FF2B5EF4-FFF2-40B4-BE49-F238E27FC236}">
                <a16:creationId xmlns:a16="http://schemas.microsoft.com/office/drawing/2014/main" id="{9E4D5758-C7AF-FA7A-6758-55929C38A3FD}"/>
              </a:ext>
            </a:extLst>
          </p:cNvPr>
          <p:cNvSpPr txBox="1">
            <a:spLocks/>
          </p:cNvSpPr>
          <p:nvPr/>
        </p:nvSpPr>
        <p:spPr>
          <a:xfrm>
            <a:off x="1042425" y="5029798"/>
            <a:ext cx="6053400" cy="129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600"/>
            </a:pPr>
            <a:r>
              <a:rPr lang="en-US" dirty="0" err="1"/>
              <a:t>Alexandru</a:t>
            </a:r>
            <a:r>
              <a:rPr lang="en-US" dirty="0"/>
              <a:t> </a:t>
            </a:r>
            <a:r>
              <a:rPr lang="en-US" dirty="0" err="1"/>
              <a:t>Babei</a:t>
            </a:r>
            <a:endParaRPr lang="en-US" dirty="0"/>
          </a:p>
          <a:p>
            <a:pPr indent="457200">
              <a:spcBef>
                <a:spcPts val="0"/>
              </a:spcBef>
              <a:buClr>
                <a:schemeClr val="dk1"/>
              </a:buClr>
              <a:buSzPts val="1600"/>
            </a:pPr>
            <a:endParaRPr lang="en-US" dirty="0"/>
          </a:p>
          <a:p>
            <a:pPr indent="457200">
              <a:lnSpc>
                <a:spcPct val="115000"/>
              </a:lnSpc>
              <a:spcBef>
                <a:spcPts val="0"/>
              </a:spcBef>
              <a:buSzPts val="1800"/>
            </a:pPr>
            <a:r>
              <a:rPr lang="en-US" u="sng" dirty="0" err="1">
                <a:solidFill>
                  <a:schemeClr val="hlink"/>
                </a:solidFill>
                <a:hlinkClick r:id="rId5"/>
              </a:rPr>
              <a:t>alexandru.babei@</a:t>
            </a:r>
            <a:r>
              <a:rPr lang="en-US" u="sng" dirty="0" err="1">
                <a:solidFill>
                  <a:schemeClr val="hlink"/>
                </a:solidFill>
                <a:hlinkClick r:id="rId4"/>
              </a:rPr>
              <a:t>cognizant</a:t>
            </a:r>
            <a:r>
              <a:rPr lang="en-US" u="sng" dirty="0" err="1">
                <a:solidFill>
                  <a:schemeClr val="hlink"/>
                </a:solidFill>
                <a:hlinkClick r:id="rId5"/>
              </a:rPr>
              <a:t>.com</a:t>
            </a:r>
            <a:endParaRPr lang="en-US" dirty="0"/>
          </a:p>
          <a:p>
            <a:pPr indent="457200">
              <a:lnSpc>
                <a:spcPct val="115000"/>
              </a:lnSpc>
              <a:spcBef>
                <a:spcPts val="0"/>
              </a:spcBef>
              <a:buSzPts val="1800"/>
            </a:pPr>
            <a:endParaRPr lang="en-US" dirty="0"/>
          </a:p>
        </p:txBody>
      </p:sp>
      <p:pic>
        <p:nvPicPr>
          <p:cNvPr id="8" name="Google Shape;639;g1268fe7ed31_0_172">
            <a:extLst>
              <a:ext uri="{FF2B5EF4-FFF2-40B4-BE49-F238E27FC236}">
                <a16:creationId xmlns:a16="http://schemas.microsoft.com/office/drawing/2014/main" id="{1D5FBFB9-5D0D-7560-1531-BFA2373A2DD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41400" y="3811838"/>
            <a:ext cx="352200" cy="3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640;g1268fe7ed31_0_172">
            <a:extLst>
              <a:ext uri="{FF2B5EF4-FFF2-40B4-BE49-F238E27FC236}">
                <a16:creationId xmlns:a16="http://schemas.microsoft.com/office/drawing/2014/main" id="{0938460B-2AD5-7A12-36A0-9C16EC14570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3600" y="4281175"/>
            <a:ext cx="307800" cy="30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643;g1268fe7ed31_0_172">
            <a:extLst>
              <a:ext uri="{FF2B5EF4-FFF2-40B4-BE49-F238E27FC236}">
                <a16:creationId xmlns:a16="http://schemas.microsoft.com/office/drawing/2014/main" id="{26DCA183-E40C-3A0D-2F10-A96D37F3093F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063600" y="5536300"/>
            <a:ext cx="307800" cy="30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5A6A122-B777-2CDA-11A6-C9A700920115}"/>
              </a:ext>
            </a:extLst>
          </p:cNvPr>
          <p:cNvSpPr txBox="1"/>
          <p:nvPr/>
        </p:nvSpPr>
        <p:spPr>
          <a:xfrm>
            <a:off x="723900" y="31369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RO" sz="16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056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531974"/>
            <a:ext cx="9001500" cy="14311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is Spring?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3775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4">
            <a:extLst>
              <a:ext uri="{FF2B5EF4-FFF2-40B4-BE49-F238E27FC236}">
                <a16:creationId xmlns:a16="http://schemas.microsoft.com/office/drawing/2014/main" id="{79BF34BA-4555-6748-A4AC-D08A3B0F8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DDB8FE-8301-0F42-B5A2-E7396DAAC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CBD102EE-4D98-4749-B0C3-EEA7193BB6FA}"/>
              </a:ext>
            </a:extLst>
          </p:cNvPr>
          <p:cNvCxnSpPr>
            <a:cxnSpLocks/>
          </p:cNvCxnSpPr>
          <p:nvPr/>
        </p:nvCxnSpPr>
        <p:spPr>
          <a:xfrm>
            <a:off x="452438" y="1220507"/>
            <a:ext cx="2214230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3539F74-4405-0544-B650-A0EB9D73E8A5}"/>
              </a:ext>
            </a:extLst>
          </p:cNvPr>
          <p:cNvCxnSpPr>
            <a:cxnSpLocks/>
          </p:cNvCxnSpPr>
          <p:nvPr/>
        </p:nvCxnSpPr>
        <p:spPr>
          <a:xfrm>
            <a:off x="3069721" y="1220507"/>
            <a:ext cx="7374759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718226-43A6-C5D3-ED3D-CD9FA549C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23" name="Google Shape;330;g1262ce779c1_0_11">
            <a:extLst>
              <a:ext uri="{FF2B5EF4-FFF2-40B4-BE49-F238E27FC236}">
                <a16:creationId xmlns:a16="http://schemas.microsoft.com/office/drawing/2014/main" id="{805C1B76-4C01-C706-E8DB-149530D0E7BB}"/>
              </a:ext>
            </a:extLst>
          </p:cNvPr>
          <p:cNvSpPr txBox="1">
            <a:spLocks/>
          </p:cNvSpPr>
          <p:nvPr/>
        </p:nvSpPr>
        <p:spPr>
          <a:xfrm>
            <a:off x="558800" y="1320178"/>
            <a:ext cx="10807800" cy="361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800" b="0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tabLst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None/>
              <a:tabLst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SzPts val="1100"/>
            </a:pPr>
            <a:r>
              <a:rPr lang="en-US" sz="2000" dirty="0"/>
              <a:t>Spring is an </a:t>
            </a:r>
            <a:r>
              <a:rPr lang="en-US" sz="2000" b="1" dirty="0"/>
              <a:t>Inversion of Control</a:t>
            </a:r>
            <a:r>
              <a:rPr lang="en-US" sz="2000" dirty="0"/>
              <a:t> ( IoC ) container.</a:t>
            </a:r>
          </a:p>
        </p:txBody>
      </p:sp>
      <p:sp>
        <p:nvSpPr>
          <p:cNvPr id="24" name="Google Shape;332;g1262ce779c1_0_11">
            <a:extLst>
              <a:ext uri="{FF2B5EF4-FFF2-40B4-BE49-F238E27FC236}">
                <a16:creationId xmlns:a16="http://schemas.microsoft.com/office/drawing/2014/main" id="{EC35565D-C5C3-32AF-F194-FA86DF51DCB0}"/>
              </a:ext>
            </a:extLst>
          </p:cNvPr>
          <p:cNvSpPr txBox="1">
            <a:spLocks/>
          </p:cNvSpPr>
          <p:nvPr/>
        </p:nvSpPr>
        <p:spPr>
          <a:xfrm>
            <a:off x="558800" y="1638772"/>
            <a:ext cx="11074500" cy="782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What is IoC example: </a:t>
            </a:r>
          </a:p>
        </p:txBody>
      </p:sp>
      <p:sp>
        <p:nvSpPr>
          <p:cNvPr id="25" name="Google Shape;333;g1262ce779c1_0_11">
            <a:extLst>
              <a:ext uri="{FF2B5EF4-FFF2-40B4-BE49-F238E27FC236}">
                <a16:creationId xmlns:a16="http://schemas.microsoft.com/office/drawing/2014/main" id="{6A485FEB-F1E9-9D88-EB43-4373414DD1ED}"/>
              </a:ext>
            </a:extLst>
          </p:cNvPr>
          <p:cNvSpPr txBox="1">
            <a:spLocks/>
          </p:cNvSpPr>
          <p:nvPr/>
        </p:nvSpPr>
        <p:spPr>
          <a:xfrm>
            <a:off x="904033" y="2421567"/>
            <a:ext cx="55377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Own car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Take care of: insurance, revision, tires etc.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change it, it will take time and an extra money effort.</a:t>
            </a: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334;g1262ce779c1_0_11">
            <a:extLst>
              <a:ext uri="{FF2B5EF4-FFF2-40B4-BE49-F238E27FC236}">
                <a16:creationId xmlns:a16="http://schemas.microsoft.com/office/drawing/2014/main" id="{65B50DFC-0529-C451-23AA-DEA30BA4B20F}"/>
              </a:ext>
            </a:extLst>
          </p:cNvPr>
          <p:cNvSpPr txBox="1">
            <a:spLocks/>
          </p:cNvSpPr>
          <p:nvPr/>
        </p:nvSpPr>
        <p:spPr>
          <a:xfrm>
            <a:off x="6654400" y="2421567"/>
            <a:ext cx="5537700" cy="13551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Rented car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Rental agency will do this for you.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If you want to change it, it will take few days, no extra money effort.</a:t>
            </a:r>
            <a:endParaRPr lang="en-US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335;g1262ce779c1_0_11">
            <a:extLst>
              <a:ext uri="{FF2B5EF4-FFF2-40B4-BE49-F238E27FC236}">
                <a16:creationId xmlns:a16="http://schemas.microsoft.com/office/drawing/2014/main" id="{4EAB2174-E72C-2525-769E-629B916877FE}"/>
              </a:ext>
            </a:extLst>
          </p:cNvPr>
          <p:cNvSpPr txBox="1">
            <a:spLocks/>
          </p:cNvSpPr>
          <p:nvPr/>
        </p:nvSpPr>
        <p:spPr>
          <a:xfrm>
            <a:off x="904033" y="4113467"/>
            <a:ext cx="5537700" cy="18216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Plain code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can’t decide at runtime the implementation you want to use, or it’s pretty hard to do it.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have to take care of everything ( instantiate the class, take care of the implementation, etc. ).</a:t>
            </a:r>
          </a:p>
        </p:txBody>
      </p:sp>
      <p:sp>
        <p:nvSpPr>
          <p:cNvPr id="28" name="Google Shape;336;g1262ce779c1_0_11">
            <a:extLst>
              <a:ext uri="{FF2B5EF4-FFF2-40B4-BE49-F238E27FC236}">
                <a16:creationId xmlns:a16="http://schemas.microsoft.com/office/drawing/2014/main" id="{F41DDB9B-D80A-D2BF-3ED9-11445EE82EA9}"/>
              </a:ext>
            </a:extLst>
          </p:cNvPr>
          <p:cNvSpPr txBox="1">
            <a:spLocks/>
          </p:cNvSpPr>
          <p:nvPr/>
        </p:nvSpPr>
        <p:spPr>
          <a:xfrm>
            <a:off x="6654400" y="4113467"/>
            <a:ext cx="5537700" cy="1568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0" tIns="0" rIns="0" bIns="0" rtlCol="0" anchor="ctr" anchorCtr="0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65188" indent="-230188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Cambria" panose="02040503050406030204" pitchFamily="18" charset="0"/>
              <a:buChar char="⎻"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IoC code</a:t>
            </a: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is easy to switch between different implementations.</a:t>
            </a:r>
          </a:p>
          <a:p>
            <a:pPr marL="609600" indent="-374650">
              <a:lnSpc>
                <a:spcPct val="115000"/>
              </a:lnSpc>
              <a:spcBef>
                <a:spcPts val="0"/>
              </a:spcBef>
              <a:buClr>
                <a:schemeClr val="lt1"/>
              </a:buClr>
              <a:buSzPts val="1100"/>
              <a:buFont typeface="Arial"/>
              <a:buChar char="-"/>
            </a:pPr>
            <a:r>
              <a:rPr lang="en-US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It increases the modularity of the program.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515393-1039-BC5D-940A-7F0462319D8E}"/>
              </a:ext>
            </a:extLst>
          </p:cNvPr>
          <p:cNvCxnSpPr>
            <a:cxnSpLocks/>
          </p:cNvCxnSpPr>
          <p:nvPr/>
        </p:nvCxnSpPr>
        <p:spPr>
          <a:xfrm>
            <a:off x="452438" y="2421472"/>
            <a:ext cx="9992042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894BE83-9659-ABC4-E33C-6E61A7407ED0}"/>
              </a:ext>
            </a:extLst>
          </p:cNvPr>
          <p:cNvCxnSpPr>
            <a:cxnSpLocks/>
          </p:cNvCxnSpPr>
          <p:nvPr/>
        </p:nvCxnSpPr>
        <p:spPr>
          <a:xfrm>
            <a:off x="452438" y="4113467"/>
            <a:ext cx="9992042" cy="0"/>
          </a:xfrm>
          <a:prstGeom prst="line">
            <a:avLst/>
          </a:prstGeom>
          <a:ln w="158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8552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Spring?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2D8D60-6731-1231-C4A5-65C4EB75048F}"/>
              </a:ext>
            </a:extLst>
          </p:cNvPr>
          <p:cNvSpPr txBox="1"/>
          <p:nvPr/>
        </p:nvSpPr>
        <p:spPr>
          <a:xfrm>
            <a:off x="457198" y="1107142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800" dirty="0">
                <a:solidFill>
                  <a:schemeClr val="lt1"/>
                </a:solidFill>
                <a:latin typeface="Proxima Nova"/>
                <a:ea typeface="Proxima Nova"/>
                <a:cs typeface="Proxima Nova"/>
                <a:sym typeface="Proxima Nova"/>
              </a:rPr>
              <a:t> IoC with Java example</a:t>
            </a:r>
          </a:p>
        </p:txBody>
      </p:sp>
      <p:pic>
        <p:nvPicPr>
          <p:cNvPr id="10" name="Google Shape;348;p9">
            <a:extLst>
              <a:ext uri="{FF2B5EF4-FFF2-40B4-BE49-F238E27FC236}">
                <a16:creationId xmlns:a16="http://schemas.microsoft.com/office/drawing/2014/main" id="{759BABAA-6F18-FA4D-1823-8D4A5C936896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1840775"/>
            <a:ext cx="10969800" cy="4238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05221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2BF71A-AD4E-0945-BEE3-696103A22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36B9C-C90F-A91C-F928-5376E981C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3" name="Google Shape;295;p4">
            <a:extLst>
              <a:ext uri="{FF2B5EF4-FFF2-40B4-BE49-F238E27FC236}">
                <a16:creationId xmlns:a16="http://schemas.microsoft.com/office/drawing/2014/main" id="{54723D14-073B-0F01-B7AA-74BC72A6AF8B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737627" y="2231892"/>
            <a:ext cx="9001500" cy="20313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75" tIns="182875" rIns="182875" bIns="18287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</a:pP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What problem does Spring </a:t>
            </a:r>
            <a:b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</a:br>
            <a:r>
              <a:rPr lang="en-US" sz="6000" b="0" dirty="0">
                <a:solidFill>
                  <a:schemeClr val="lt1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rPr>
              <a:t>resolve and how?</a:t>
            </a:r>
          </a:p>
        </p:txBody>
      </p:sp>
    </p:spTree>
    <p:extLst>
      <p:ext uri="{BB962C8B-B14F-4D97-AF65-F5344CB8AC3E}">
        <p14:creationId xmlns:p14="http://schemas.microsoft.com/office/powerpoint/2010/main" val="38802603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First, let’s define a model.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Google Shape;367;g1262ce779c1_0_334">
            <a:extLst>
              <a:ext uri="{FF2B5EF4-FFF2-40B4-BE49-F238E27FC236}">
                <a16:creationId xmlns:a16="http://schemas.microsoft.com/office/drawing/2014/main" id="{469A1E79-3EE4-47FD-2A27-89A260F1AD2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2450" y="1240225"/>
            <a:ext cx="9558184" cy="5019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0719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DA1ECF-BB85-064A-8732-BBBC88BA8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dirty="0"/>
              <a:t>What is a dependency?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9904D1-6CA9-7040-91EC-26A1950E35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© 2024 Cognizant | Private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48FCC9-5541-A216-9857-EF9ACEEB75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C53E075B-3175-45CF-B3C7-FEDF3F5961E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Google Shape;377;g1262ce779c1_0_344">
            <a:extLst>
              <a:ext uri="{FF2B5EF4-FFF2-40B4-BE49-F238E27FC236}">
                <a16:creationId xmlns:a16="http://schemas.microsoft.com/office/drawing/2014/main" id="{B3765FEA-0283-54AA-93A0-807857E34F97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57200" y="2075588"/>
            <a:ext cx="10922224" cy="2706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6158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ognizant Colors">
      <a:dk1>
        <a:srgbClr val="000048"/>
      </a:dk1>
      <a:lt1>
        <a:srgbClr val="FFFFFF"/>
      </a:lt1>
      <a:dk2>
        <a:srgbClr val="000048"/>
      </a:dk2>
      <a:lt2>
        <a:srgbClr val="FFFFFF"/>
      </a:lt2>
      <a:accent1>
        <a:srgbClr val="000048"/>
      </a:accent1>
      <a:accent2>
        <a:srgbClr val="2E308E"/>
      </a:accent2>
      <a:accent3>
        <a:srgbClr val="2F78C4"/>
      </a:accent3>
      <a:accent4>
        <a:srgbClr val="92BBE6"/>
      </a:accent4>
      <a:accent5>
        <a:srgbClr val="06C7CC"/>
      </a:accent5>
      <a:accent6>
        <a:srgbClr val="000048"/>
      </a:accent6>
      <a:hlink>
        <a:srgbClr val="91B9E5"/>
      </a:hlink>
      <a:folHlink>
        <a:srgbClr val="2F78C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600" dirty="0">
            <a:solidFill>
              <a:schemeClr val="tx2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1655602_MKTG_GBC_PPT-Main Template_070623" id="{1D650054-2E76-C640-B811-4DBC33A8032C}" vid="{8BDC3476-0634-EC4F-BB1C-C0345C05F3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a2a811a-61f7-41d9-a96a-3fe58d3117da">
      <UserInfo>
        <DisplayName>Kelly, Jennifer (Contractor)</DisplayName>
        <AccountId>533</AccountId>
        <AccountType/>
      </UserInfo>
    </SharedWithUsers>
    <TaxCatchAll xmlns="da2a811a-61f7-41d9-a96a-3fe58d3117da" xsi:nil="true"/>
    <lcf76f155ced4ddcb4097134ff3c332f xmlns="fbe430c1-83a1-4407-a93f-d2144dec552c">
      <Terms xmlns="http://schemas.microsoft.com/office/infopath/2007/PartnerControls"/>
    </lcf76f155ced4ddcb4097134ff3c332f>
    <_Flow_SignoffStatus xmlns="fbe430c1-83a1-4407-a93f-d2144dec552c" xsi:nil="true"/>
    <PermissionSet xmlns="fbe430c1-83a1-4407-a93f-d2144dec552c">1</PermissionSet>
    <Category1 xmlns="fbe430c1-83a1-4407-a93f-d2144dec552c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06F2FB6F0C0F643874E7A21317CEB83" ma:contentTypeVersion="17" ma:contentTypeDescription="Create a new document." ma:contentTypeScope="" ma:versionID="fe8bdb63784728124c5e222eebb8d63f">
  <xsd:schema xmlns:xsd="http://www.w3.org/2001/XMLSchema" xmlns:xs="http://www.w3.org/2001/XMLSchema" xmlns:p="http://schemas.microsoft.com/office/2006/metadata/properties" xmlns:ns2="fbe430c1-83a1-4407-a93f-d2144dec552c" xmlns:ns3="da2a811a-61f7-41d9-a96a-3fe58d3117da" targetNamespace="http://schemas.microsoft.com/office/2006/metadata/properties" ma:root="true" ma:fieldsID="520be1f7a62beffea5860ee511e2f575" ns2:_="" ns3:_="">
    <xsd:import namespace="fbe430c1-83a1-4407-a93f-d2144dec552c"/>
    <xsd:import namespace="da2a811a-61f7-41d9-a96a-3fe58d3117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Category1" minOccurs="0"/>
                <xsd:element ref="ns2:MediaLengthInSeconds" minOccurs="0"/>
                <xsd:element ref="ns2:PermissionSet" minOccurs="0"/>
                <xsd:element ref="ns2:_Flow_SignoffStatu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e430c1-83a1-4407-a93f-d2144dec552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Image Tags" ma:readOnly="false" ma:fieldId="{5cf76f15-5ced-4ddc-b409-7134ff3c332f}" ma:taxonomyMulti="true" ma:sspId="63b7d1d5-7262-4eb7-85df-493a730aa646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Category1" ma:index="19" nillable="true" ma:displayName="Category 1" ma:format="Dropdown" ma:internalName="Category1">
      <xsd:simpleType>
        <xsd:restriction base="dms:Choice">
          <xsd:enumeration value="Global Policy"/>
          <xsd:enumeration value="Ethics and Compliance "/>
          <xsd:enumeration value="Code of Ethics"/>
          <xsd:enumeration value="Translation"/>
        </xsd:restriction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PermissionSet" ma:index="21" nillable="true" ma:displayName="PermissionSet" ma:hidden="true" ma:internalName="PermissionSet" ma:readOnly="false">
      <xsd:simpleType>
        <xsd:restriction base="dms:Text">
          <xsd:maxLength value="255"/>
        </xsd:restriction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MediaServiceObjectDetectorVersions" ma:index="2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2a811a-61f7-41d9-a96a-3fe58d3117da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daa6e134-06f1-4965-9f1c-4ca2ce1ac82e}" ma:internalName="TaxCatchAll" ma:showField="CatchAllData" ma:web="da2a811a-61f7-41d9-a96a-3fe58d3117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0D53A1E-0D4A-4A4C-B7A5-E0B7E822C765}">
  <ds:schemaRefs>
    <ds:schemaRef ds:uri="http://schemas.microsoft.com/office/2006/documentManagement/types"/>
    <ds:schemaRef ds:uri="fbe430c1-83a1-4407-a93f-d2144dec552c"/>
    <ds:schemaRef ds:uri="da2a811a-61f7-41d9-a96a-3fe58d3117da"/>
    <ds:schemaRef ds:uri="http://purl.org/dc/terms/"/>
    <ds:schemaRef ds:uri="http://schemas.microsoft.com/office/2006/metadata/properties"/>
    <ds:schemaRef ds:uri="http://purl.org/dc/elements/1.1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1DCEA3BC-743A-4BDF-B863-6AE7F49CD4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28C66BB-8C68-47E2-99EF-BB389B75F9E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be430c1-83a1-4407-a93f-d2144dec552c"/>
    <ds:schemaRef ds:uri="da2a811a-61f7-41d9-a96a-3fe58d3117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1119</TotalTime>
  <Words>1207</Words>
  <Application>Microsoft Macintosh PowerPoint</Application>
  <PresentationFormat>Widescreen</PresentationFormat>
  <Paragraphs>213</Paragraphs>
  <Slides>36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Calibri</vt:lpstr>
      <vt:lpstr>Cambria</vt:lpstr>
      <vt:lpstr>Caveat</vt:lpstr>
      <vt:lpstr>Proxima Nova</vt:lpstr>
      <vt:lpstr>Proxima Nova Extrabold</vt:lpstr>
      <vt:lpstr>Office Theme</vt:lpstr>
      <vt:lpstr>Spring Fundamentals</vt:lpstr>
      <vt:lpstr>How Spring can improve your life as a programmer?</vt:lpstr>
      <vt:lpstr>Agenda</vt:lpstr>
      <vt:lpstr>What is Spring?</vt:lpstr>
      <vt:lpstr>What is Spring?</vt:lpstr>
      <vt:lpstr>What is Spring?</vt:lpstr>
      <vt:lpstr>What problem does Spring  resolve and how?</vt:lpstr>
      <vt:lpstr>First, let’s define a model.   </vt:lpstr>
      <vt:lpstr>What is a dependency? </vt:lpstr>
      <vt:lpstr>How to instantiate dependencies with new? </vt:lpstr>
      <vt:lpstr>How does everything work together? </vt:lpstr>
      <vt:lpstr>PowerPoint Presentation</vt:lpstr>
      <vt:lpstr>How does Spring resolve this dependency problem?  </vt:lpstr>
      <vt:lpstr>How Spring works? </vt:lpstr>
      <vt:lpstr>Add Spring to your project.</vt:lpstr>
      <vt:lpstr>Add Spring to your project.</vt:lpstr>
      <vt:lpstr>Use Spring for the code above</vt:lpstr>
      <vt:lpstr>How an xml configuration file looks like? </vt:lpstr>
      <vt:lpstr>Configure application with Spring</vt:lpstr>
      <vt:lpstr>Configure application with Spring</vt:lpstr>
      <vt:lpstr>Configure application with Spring</vt:lpstr>
      <vt:lpstr>Configure application with Spring</vt:lpstr>
      <vt:lpstr>Configure application with Spring</vt:lpstr>
      <vt:lpstr>Let’s make some examples together 🥳</vt:lpstr>
      <vt:lpstr>Spring bean scopes</vt:lpstr>
      <vt:lpstr>Bean scopes</vt:lpstr>
      <vt:lpstr>Bean scopes</vt:lpstr>
      <vt:lpstr>Spring configurations</vt:lpstr>
      <vt:lpstr>Environment properties </vt:lpstr>
      <vt:lpstr>Resources </vt:lpstr>
      <vt:lpstr>Property sources   </vt:lpstr>
      <vt:lpstr>Using/Injecting Properties</vt:lpstr>
      <vt:lpstr>Let’s make some examples together 🥳</vt:lpstr>
      <vt:lpstr>Now, we know you can do it! </vt:lpstr>
      <vt:lpstr>Exercise</vt:lpstr>
      <vt:lpstr>Thank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subject/>
  <dc:creator>R, Mithra (Cognizant)</dc:creator>
  <cp:keywords/>
  <dc:description/>
  <cp:lastModifiedBy>Emilian Marian</cp:lastModifiedBy>
  <cp:revision>5</cp:revision>
  <dcterms:created xsi:type="dcterms:W3CDTF">2023-11-20T05:29:45Z</dcterms:created>
  <dcterms:modified xsi:type="dcterms:W3CDTF">2024-03-14T09:44:20Z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0x010100E06F2FB6F0C0F643874E7A21317CEB83</vt:lpwstr>
  </property>
</Properties>
</file>